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5"/>
    <p:sldMasterId id="2147483777" r:id="rId6"/>
    <p:sldMasterId id="2147483800" r:id="rId7"/>
  </p:sldMasterIdLst>
  <p:notesMasterIdLst>
    <p:notesMasterId r:id="rId43"/>
  </p:notesMasterIdLst>
  <p:handoutMasterIdLst>
    <p:handoutMasterId r:id="rId44"/>
  </p:handoutMasterIdLst>
  <p:sldIdLst>
    <p:sldId id="533" r:id="rId8"/>
    <p:sldId id="339" r:id="rId9"/>
    <p:sldId id="573" r:id="rId10"/>
    <p:sldId id="626" r:id="rId11"/>
    <p:sldId id="651" r:id="rId12"/>
    <p:sldId id="644" r:id="rId13"/>
    <p:sldId id="652" r:id="rId14"/>
    <p:sldId id="650" r:id="rId15"/>
    <p:sldId id="653" r:id="rId16"/>
    <p:sldId id="631" r:id="rId17"/>
    <p:sldId id="628" r:id="rId18"/>
    <p:sldId id="632" r:id="rId19"/>
    <p:sldId id="633" r:id="rId20"/>
    <p:sldId id="648" r:id="rId21"/>
    <p:sldId id="634" r:id="rId22"/>
    <p:sldId id="654" r:id="rId23"/>
    <p:sldId id="655" r:id="rId24"/>
    <p:sldId id="656" r:id="rId25"/>
    <p:sldId id="645" r:id="rId26"/>
    <p:sldId id="638" r:id="rId27"/>
    <p:sldId id="640" r:id="rId28"/>
    <p:sldId id="641" r:id="rId29"/>
    <p:sldId id="594" r:id="rId30"/>
    <p:sldId id="618" r:id="rId31"/>
    <p:sldId id="637" r:id="rId32"/>
    <p:sldId id="624" r:id="rId33"/>
    <p:sldId id="603" r:id="rId34"/>
    <p:sldId id="649" r:id="rId35"/>
    <p:sldId id="635" r:id="rId36"/>
    <p:sldId id="646" r:id="rId37"/>
    <p:sldId id="647" r:id="rId38"/>
    <p:sldId id="619" r:id="rId39"/>
    <p:sldId id="621" r:id="rId40"/>
    <p:sldId id="622" r:id="rId41"/>
    <p:sldId id="285" r:id="rId42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CB"/>
    <a:srgbClr val="E8E8F8"/>
    <a:srgbClr val="E4EEF0"/>
    <a:srgbClr val="F0F0FA"/>
    <a:srgbClr val="FB5105"/>
    <a:srgbClr val="D1692F"/>
    <a:srgbClr val="25FF88"/>
    <a:srgbClr val="0F5494"/>
    <a:srgbClr val="0284A2"/>
    <a:srgbClr val="133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5284" autoAdjust="0"/>
  </p:normalViewPr>
  <p:slideViewPr>
    <p:cSldViewPr showGuides="1">
      <p:cViewPr varScale="1">
        <p:scale>
          <a:sx n="98" d="100"/>
          <a:sy n="98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172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68E0D-9B34-44BB-A220-CA42F1C8202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8DB6BD-52A0-4606-A6C2-FAE7C3BCE973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2">
                  <a:lumMod val="75000"/>
                </a:schemeClr>
              </a:solidFill>
            </a:rPr>
            <a:t>OUTLINE</a:t>
          </a:r>
        </a:p>
      </dgm:t>
    </dgm:pt>
    <dgm:pt modelId="{AF1DDE64-6854-4CE9-AF51-526284130F44}" type="parTrans" cxnId="{1D3E6569-F17A-4F05-BC89-90DCB3D6B0C9}">
      <dgm:prSet/>
      <dgm:spPr/>
      <dgm:t>
        <a:bodyPr/>
        <a:lstStyle/>
        <a:p>
          <a:endParaRPr lang="en-GB"/>
        </a:p>
      </dgm:t>
    </dgm:pt>
    <dgm:pt modelId="{47391C42-AD22-4947-93F5-E7B261D71D7A}" type="sibTrans" cxnId="{1D3E6569-F17A-4F05-BC89-90DCB3D6B0C9}">
      <dgm:prSet/>
      <dgm:spPr/>
      <dgm:t>
        <a:bodyPr/>
        <a:lstStyle/>
        <a:p>
          <a:endParaRPr lang="en-GB"/>
        </a:p>
      </dgm:t>
    </dgm:pt>
    <dgm:pt modelId="{76B57DD2-6789-4E9A-885E-6E4CBFEDCB0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</a:rPr>
            <a:t>Overview </a:t>
          </a:r>
          <a:r>
            <a:rPr lang="en-GB" sz="2000" b="1" dirty="0" smtClean="0">
              <a:solidFill>
                <a:schemeClr val="accent2">
                  <a:lumMod val="75000"/>
                </a:schemeClr>
              </a:solidFill>
            </a:rPr>
            <a:t>of Eurostat activities in the Trade in Services domain</a:t>
          </a:r>
          <a:endParaRPr lang="en-GB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E686067E-8D92-4B5A-8D7A-DF26686CC0DE}" type="parTrans" cxnId="{654C8E1F-C412-469D-9A6B-63E5BD6736AE}">
      <dgm:prSet/>
      <dgm:spPr/>
      <dgm:t>
        <a:bodyPr/>
        <a:lstStyle/>
        <a:p>
          <a:endParaRPr lang="en-US"/>
        </a:p>
      </dgm:t>
    </dgm:pt>
    <dgm:pt modelId="{7B75DF63-936D-49AE-BDCB-19886C5FE5CA}" type="sibTrans" cxnId="{654C8E1F-C412-469D-9A6B-63E5BD6736AE}">
      <dgm:prSet/>
      <dgm:spPr/>
      <dgm:t>
        <a:bodyPr/>
        <a:lstStyle/>
        <a:p>
          <a:endParaRPr lang="en-US"/>
        </a:p>
      </dgm:t>
    </dgm:pt>
    <dgm:pt modelId="{43088D60-05D4-4319-B4E5-046A54313048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Modes of Supply (</a:t>
          </a:r>
          <a:r>
            <a:rPr lang="en-GB" sz="2000" b="1" dirty="0" err="1" smtClean="0">
              <a:solidFill>
                <a:schemeClr val="bg1"/>
              </a:solidFill>
            </a:rPr>
            <a:t>MoS</a:t>
          </a:r>
          <a:r>
            <a:rPr lang="en-GB" sz="2000" b="1" dirty="0" smtClean="0">
              <a:solidFill>
                <a:schemeClr val="bg1"/>
              </a:solidFill>
            </a:rPr>
            <a:t>)</a:t>
          </a:r>
          <a:endParaRPr lang="en-GB" sz="2000" b="1" dirty="0">
            <a:solidFill>
              <a:schemeClr val="bg1"/>
            </a:solidFill>
          </a:endParaRPr>
        </a:p>
      </dgm:t>
    </dgm:pt>
    <dgm:pt modelId="{CEE1F8E2-7E0F-4C8C-8E80-0A0BAB0F4944}" type="parTrans" cxnId="{68CB6BC1-4C4F-4D67-B4CA-5A57AB8E5E66}">
      <dgm:prSet/>
      <dgm:spPr/>
      <dgm:t>
        <a:bodyPr/>
        <a:lstStyle/>
        <a:p>
          <a:endParaRPr lang="en-US"/>
        </a:p>
      </dgm:t>
    </dgm:pt>
    <dgm:pt modelId="{BB9AE1AF-6AFC-4856-9B53-F509E55005C1}" type="sibTrans" cxnId="{68CB6BC1-4C4F-4D67-B4CA-5A57AB8E5E66}">
      <dgm:prSet/>
      <dgm:spPr/>
      <dgm:t>
        <a:bodyPr/>
        <a:lstStyle/>
        <a:p>
          <a:endParaRPr lang="en-US"/>
        </a:p>
      </dgm:t>
    </dgm:pt>
    <dgm:pt modelId="{454686C1-25C6-4909-8BD7-10A70C9EE94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Services trade by enterprise characteristics (STEC)</a:t>
          </a:r>
          <a:endParaRPr lang="en-GB" sz="2000" b="1" dirty="0">
            <a:solidFill>
              <a:schemeClr val="bg1"/>
            </a:solidFill>
          </a:endParaRPr>
        </a:p>
      </dgm:t>
    </dgm:pt>
    <dgm:pt modelId="{6809A850-DA1E-41BA-A6E2-25985D1931C7}" type="parTrans" cxnId="{49E7613C-17FE-4E4D-9731-42C2AA614AD4}">
      <dgm:prSet/>
      <dgm:spPr/>
      <dgm:t>
        <a:bodyPr/>
        <a:lstStyle/>
        <a:p>
          <a:endParaRPr lang="en-US"/>
        </a:p>
      </dgm:t>
    </dgm:pt>
    <dgm:pt modelId="{C0BFDFFF-2BC5-493C-B156-21907D1A2947}" type="sibTrans" cxnId="{49E7613C-17FE-4E4D-9731-42C2AA614AD4}">
      <dgm:prSet/>
      <dgm:spPr/>
      <dgm:t>
        <a:bodyPr/>
        <a:lstStyle/>
        <a:p>
          <a:endParaRPr lang="en-US"/>
        </a:p>
      </dgm:t>
    </dgm:pt>
    <dgm:pt modelId="{2580C28A-2553-4739-96DB-00406315C5DD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ITSS by Broad Economic Categories (BEC) Rev.5</a:t>
          </a:r>
          <a:endParaRPr lang="en-GB" sz="2000" b="1" dirty="0">
            <a:solidFill>
              <a:schemeClr val="bg1"/>
            </a:solidFill>
          </a:endParaRPr>
        </a:p>
      </dgm:t>
    </dgm:pt>
    <dgm:pt modelId="{2AACE6E2-8E42-42C4-8BD4-5FBD18A74BE9}" type="parTrans" cxnId="{B201CDAC-41B0-44A5-A66B-64E59C512055}">
      <dgm:prSet/>
      <dgm:spPr/>
    </dgm:pt>
    <dgm:pt modelId="{DC454CC9-F291-4EAA-B6B2-DD44BD2BB786}" type="sibTrans" cxnId="{B201CDAC-41B0-44A5-A66B-64E59C512055}">
      <dgm:prSet/>
      <dgm:spPr/>
    </dgm:pt>
    <dgm:pt modelId="{AF8439E0-080B-4B7C-A42A-852DE8C4F5A6}" type="pres">
      <dgm:prSet presAssocID="{86C68E0D-9B34-44BB-A220-CA42F1C82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082A5-C728-4A2A-8572-DD589AB49E7F}" type="pres">
      <dgm:prSet presAssocID="{838DB6BD-52A0-4606-A6C2-FAE7C3BCE973}" presName="parentText" presStyleLbl="node1" presStyleIdx="0" presStyleCnt="5" custScaleY="91044" custLinFactY="-22145" custLinFactNeighborX="-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FF41-DAA1-4623-849D-03DB3B953898}" type="pres">
      <dgm:prSet presAssocID="{47391C42-AD22-4947-93F5-E7B261D71D7A}" presName="spacer" presStyleCnt="0"/>
      <dgm:spPr/>
    </dgm:pt>
    <dgm:pt modelId="{8BCF52EE-9053-4200-B5B2-A1C78C8352D3}" type="pres">
      <dgm:prSet presAssocID="{76B57DD2-6789-4E9A-885E-6E4CBFEDCB01}" presName="parentText" presStyleLbl="node1" presStyleIdx="1" presStyleCnt="5" custLinFactNeighborX="-3646" custLinFactNeighborY="-20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E845F-D053-4170-84B3-7C0C75A3F327}" type="pres">
      <dgm:prSet presAssocID="{7B75DF63-936D-49AE-BDCB-19886C5FE5CA}" presName="spacer" presStyleCnt="0"/>
      <dgm:spPr/>
    </dgm:pt>
    <dgm:pt modelId="{A3B64624-48E3-4A1B-9327-56D06BF27826}" type="pres">
      <dgm:prSet presAssocID="{454686C1-25C6-4909-8BD7-10A70C9EE9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D04F-E68C-4BE6-961E-BFD9E17A08B3}" type="pres">
      <dgm:prSet presAssocID="{C0BFDFFF-2BC5-493C-B156-21907D1A2947}" presName="spacer" presStyleCnt="0"/>
      <dgm:spPr/>
    </dgm:pt>
    <dgm:pt modelId="{43A3DD90-B723-42AF-8AB0-50D8D57445AA}" type="pres">
      <dgm:prSet presAssocID="{43088D60-05D4-4319-B4E5-046A54313048}" presName="parentText" presStyleLbl="node1" presStyleIdx="3" presStyleCnt="5" custScaleY="87808" custLinFactNeighborX="-10" custLinFactNeighborY="-222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DD068-5E94-4822-B450-66CDC0E315A7}" type="pres">
      <dgm:prSet presAssocID="{BB9AE1AF-6AFC-4856-9B53-F509E55005C1}" presName="spacer" presStyleCnt="0"/>
      <dgm:spPr/>
    </dgm:pt>
    <dgm:pt modelId="{47D31088-BCB8-412C-AD38-68F64959C02C}" type="pres">
      <dgm:prSet presAssocID="{2580C28A-2553-4739-96DB-00406315C5D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01CDAC-41B0-44A5-A66B-64E59C512055}" srcId="{86C68E0D-9B34-44BB-A220-CA42F1C82027}" destId="{2580C28A-2553-4739-96DB-00406315C5DD}" srcOrd="4" destOrd="0" parTransId="{2AACE6E2-8E42-42C4-8BD4-5FBD18A74BE9}" sibTransId="{DC454CC9-F291-4EAA-B6B2-DD44BD2BB786}"/>
    <dgm:cxn modelId="{27A5EA4A-B247-4C8E-BB45-5BD36897AB82}" type="presOf" srcId="{76B57DD2-6789-4E9A-885E-6E4CBFEDCB01}" destId="{8BCF52EE-9053-4200-B5B2-A1C78C8352D3}" srcOrd="0" destOrd="0" presId="urn:microsoft.com/office/officeart/2005/8/layout/vList2"/>
    <dgm:cxn modelId="{4A032491-98BD-4204-A593-17DB00E72CB3}" type="presOf" srcId="{454686C1-25C6-4909-8BD7-10A70C9EE941}" destId="{A3B64624-48E3-4A1B-9327-56D06BF27826}" srcOrd="0" destOrd="0" presId="urn:microsoft.com/office/officeart/2005/8/layout/vList2"/>
    <dgm:cxn modelId="{00C91705-06FA-463F-91F4-25B07458B2ED}" type="presOf" srcId="{838DB6BD-52A0-4606-A6C2-FAE7C3BCE973}" destId="{E2B082A5-C728-4A2A-8572-DD589AB49E7F}" srcOrd="0" destOrd="0" presId="urn:microsoft.com/office/officeart/2005/8/layout/vList2"/>
    <dgm:cxn modelId="{66A48038-F544-4B90-88CF-62CC67F49B66}" type="presOf" srcId="{43088D60-05D4-4319-B4E5-046A54313048}" destId="{43A3DD90-B723-42AF-8AB0-50D8D57445AA}" srcOrd="0" destOrd="0" presId="urn:microsoft.com/office/officeart/2005/8/layout/vList2"/>
    <dgm:cxn modelId="{1D3E6569-F17A-4F05-BC89-90DCB3D6B0C9}" srcId="{86C68E0D-9B34-44BB-A220-CA42F1C82027}" destId="{838DB6BD-52A0-4606-A6C2-FAE7C3BCE973}" srcOrd="0" destOrd="0" parTransId="{AF1DDE64-6854-4CE9-AF51-526284130F44}" sibTransId="{47391C42-AD22-4947-93F5-E7B261D71D7A}"/>
    <dgm:cxn modelId="{32B57D16-BC4F-489B-8AFC-212138CFDE76}" type="presOf" srcId="{2580C28A-2553-4739-96DB-00406315C5DD}" destId="{47D31088-BCB8-412C-AD38-68F64959C02C}" srcOrd="0" destOrd="0" presId="urn:microsoft.com/office/officeart/2005/8/layout/vList2"/>
    <dgm:cxn modelId="{654C8E1F-C412-469D-9A6B-63E5BD6736AE}" srcId="{86C68E0D-9B34-44BB-A220-CA42F1C82027}" destId="{76B57DD2-6789-4E9A-885E-6E4CBFEDCB01}" srcOrd="1" destOrd="0" parTransId="{E686067E-8D92-4B5A-8D7A-DF26686CC0DE}" sibTransId="{7B75DF63-936D-49AE-BDCB-19886C5FE5CA}"/>
    <dgm:cxn modelId="{49E7613C-17FE-4E4D-9731-42C2AA614AD4}" srcId="{86C68E0D-9B34-44BB-A220-CA42F1C82027}" destId="{454686C1-25C6-4909-8BD7-10A70C9EE941}" srcOrd="2" destOrd="0" parTransId="{6809A850-DA1E-41BA-A6E2-25985D1931C7}" sibTransId="{C0BFDFFF-2BC5-493C-B156-21907D1A2947}"/>
    <dgm:cxn modelId="{68CB6BC1-4C4F-4D67-B4CA-5A57AB8E5E66}" srcId="{86C68E0D-9B34-44BB-A220-CA42F1C82027}" destId="{43088D60-05D4-4319-B4E5-046A54313048}" srcOrd="3" destOrd="0" parTransId="{CEE1F8E2-7E0F-4C8C-8E80-0A0BAB0F4944}" sibTransId="{BB9AE1AF-6AFC-4856-9B53-F509E55005C1}"/>
    <dgm:cxn modelId="{93327ABD-EEB9-4D48-946F-C765DC419D5D}" type="presOf" srcId="{86C68E0D-9B34-44BB-A220-CA42F1C82027}" destId="{AF8439E0-080B-4B7C-A42A-852DE8C4F5A6}" srcOrd="0" destOrd="0" presId="urn:microsoft.com/office/officeart/2005/8/layout/vList2"/>
    <dgm:cxn modelId="{B34377D3-E07A-486C-8A24-BC8EF035BAB1}" type="presParOf" srcId="{AF8439E0-080B-4B7C-A42A-852DE8C4F5A6}" destId="{E2B082A5-C728-4A2A-8572-DD589AB49E7F}" srcOrd="0" destOrd="0" presId="urn:microsoft.com/office/officeart/2005/8/layout/vList2"/>
    <dgm:cxn modelId="{2A55F6DF-5DA6-42BA-8F5B-FF7ADAA69882}" type="presParOf" srcId="{AF8439E0-080B-4B7C-A42A-852DE8C4F5A6}" destId="{D8C3FF41-DAA1-4623-849D-03DB3B953898}" srcOrd="1" destOrd="0" presId="urn:microsoft.com/office/officeart/2005/8/layout/vList2"/>
    <dgm:cxn modelId="{D18BCA36-82BF-4DE4-97E2-D9095BE883C6}" type="presParOf" srcId="{AF8439E0-080B-4B7C-A42A-852DE8C4F5A6}" destId="{8BCF52EE-9053-4200-B5B2-A1C78C8352D3}" srcOrd="2" destOrd="0" presId="urn:microsoft.com/office/officeart/2005/8/layout/vList2"/>
    <dgm:cxn modelId="{63071D5B-9E94-41C7-A9CC-504182C8F887}" type="presParOf" srcId="{AF8439E0-080B-4B7C-A42A-852DE8C4F5A6}" destId="{B9CE845F-D053-4170-84B3-7C0C75A3F327}" srcOrd="3" destOrd="0" presId="urn:microsoft.com/office/officeart/2005/8/layout/vList2"/>
    <dgm:cxn modelId="{C2582557-E0F3-4E9F-BA10-FC66AC0AABB5}" type="presParOf" srcId="{AF8439E0-080B-4B7C-A42A-852DE8C4F5A6}" destId="{A3B64624-48E3-4A1B-9327-56D06BF27826}" srcOrd="4" destOrd="0" presId="urn:microsoft.com/office/officeart/2005/8/layout/vList2"/>
    <dgm:cxn modelId="{45C6E659-DCBE-4986-865A-345005C3D265}" type="presParOf" srcId="{AF8439E0-080B-4B7C-A42A-852DE8C4F5A6}" destId="{25B7D04F-E68C-4BE6-961E-BFD9E17A08B3}" srcOrd="5" destOrd="0" presId="urn:microsoft.com/office/officeart/2005/8/layout/vList2"/>
    <dgm:cxn modelId="{DCBC27ED-C569-462E-B7DD-DB57C3264830}" type="presParOf" srcId="{AF8439E0-080B-4B7C-A42A-852DE8C4F5A6}" destId="{43A3DD90-B723-42AF-8AB0-50D8D57445AA}" srcOrd="6" destOrd="0" presId="urn:microsoft.com/office/officeart/2005/8/layout/vList2"/>
    <dgm:cxn modelId="{B66D11A8-181A-496F-BDDA-D16A6CE43140}" type="presParOf" srcId="{AF8439E0-080B-4B7C-A42A-852DE8C4F5A6}" destId="{040DD068-5E94-4822-B450-66CDC0E315A7}" srcOrd="7" destOrd="0" presId="urn:microsoft.com/office/officeart/2005/8/layout/vList2"/>
    <dgm:cxn modelId="{ED08D279-D012-490E-801F-4E3DB927E6CC}" type="presParOf" srcId="{AF8439E0-080B-4B7C-A42A-852DE8C4F5A6}" destId="{47D31088-BCB8-412C-AD38-68F64959C0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F3438-0675-4192-86BB-69B889605043}" type="doc">
      <dgm:prSet loTypeId="urn:microsoft.com/office/officeart/2005/8/layout/target2" loCatId="relationship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61B602E-E9A8-46DA-B609-22646CF501E2}">
      <dgm:prSet phldrT="[Text]" custT="1"/>
      <dgm:spPr/>
      <dgm:t>
        <a:bodyPr/>
        <a:lstStyle/>
        <a:p>
          <a:pPr algn="l"/>
          <a:r>
            <a:rPr lang="en-US" sz="4000" b="1" dirty="0" smtClean="0"/>
            <a:t>ITSS</a:t>
          </a:r>
          <a:endParaRPr lang="en-US" sz="4000" b="1" dirty="0"/>
        </a:p>
      </dgm:t>
    </dgm:pt>
    <dgm:pt modelId="{84FFF71A-B8E9-45D6-B56E-73300CB267F1}" type="parTrans" cxnId="{4F658B80-1D8C-44E8-9B49-6C6DE03F4E92}">
      <dgm:prSet/>
      <dgm:spPr/>
      <dgm:t>
        <a:bodyPr/>
        <a:lstStyle/>
        <a:p>
          <a:endParaRPr lang="en-US"/>
        </a:p>
      </dgm:t>
    </dgm:pt>
    <dgm:pt modelId="{28D062FE-12E0-4C78-B55F-8871E8F4B37A}" type="sibTrans" cxnId="{4F658B80-1D8C-44E8-9B49-6C6DE03F4E92}">
      <dgm:prSet/>
      <dgm:spPr/>
      <dgm:t>
        <a:bodyPr/>
        <a:lstStyle/>
        <a:p>
          <a:endParaRPr lang="en-US"/>
        </a:p>
      </dgm:t>
    </dgm:pt>
    <dgm:pt modelId="{128EC9F2-D3E8-4FEA-8949-2341A00D9D3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dirty="0" smtClean="0">
              <a:solidFill>
                <a:srgbClr val="0F5494"/>
              </a:solidFill>
              <a:latin typeface="+mj-lt"/>
              <a:ea typeface="+mj-ea"/>
              <a:cs typeface="+mj-cs"/>
            </a:rPr>
            <a:t>ITSS by </a:t>
          </a:r>
        </a:p>
        <a:p>
          <a:pPr>
            <a:spcAft>
              <a:spcPct val="35000"/>
            </a:spcAft>
          </a:pPr>
          <a:r>
            <a:rPr lang="en-US" sz="2400" b="1" dirty="0" smtClean="0">
              <a:solidFill>
                <a:srgbClr val="0F5494"/>
              </a:solidFill>
              <a:latin typeface="+mj-lt"/>
              <a:ea typeface="+mj-ea"/>
              <a:cs typeface="+mj-cs"/>
            </a:rPr>
            <a:t>partner, product</a:t>
          </a:r>
          <a:endParaRPr lang="en-US" sz="2400" b="1" dirty="0">
            <a:solidFill>
              <a:srgbClr val="0F5494"/>
            </a:solidFill>
            <a:latin typeface="+mj-lt"/>
            <a:ea typeface="+mj-ea"/>
            <a:cs typeface="+mj-cs"/>
          </a:endParaRPr>
        </a:p>
      </dgm:t>
    </dgm:pt>
    <dgm:pt modelId="{B1CC5AC3-5760-4DBA-B86E-00343B83F8A1}" type="parTrans" cxnId="{97B8DA01-3B4E-4EA5-9A90-6ED9B6F9DC87}">
      <dgm:prSet/>
      <dgm:spPr/>
      <dgm:t>
        <a:bodyPr/>
        <a:lstStyle/>
        <a:p>
          <a:endParaRPr lang="en-US"/>
        </a:p>
      </dgm:t>
    </dgm:pt>
    <dgm:pt modelId="{975AFB5B-162D-4F4A-B9D4-ECB3DBD6B905}" type="sibTrans" cxnId="{97B8DA01-3B4E-4EA5-9A90-6ED9B6F9DC87}">
      <dgm:prSet/>
      <dgm:spPr/>
      <dgm:t>
        <a:bodyPr/>
        <a:lstStyle/>
        <a:p>
          <a:endParaRPr lang="en-US"/>
        </a:p>
      </dgm:t>
    </dgm:pt>
    <dgm:pt modelId="{9C9FE913-84C3-4B0A-AEC0-B8F9C11E28D8}">
      <dgm:prSet phldrT="[Text]" custT="1"/>
      <dgm:spPr>
        <a:solidFill>
          <a:srgbClr val="E8E8F8"/>
        </a:solidFill>
      </dgm:spPr>
      <dgm:t>
        <a:bodyPr/>
        <a:lstStyle/>
        <a:p>
          <a:r>
            <a:rPr lang="en-US" sz="2200" b="1" dirty="0" smtClean="0"/>
            <a:t>Methodology</a:t>
          </a:r>
          <a:endParaRPr lang="en-US" sz="2200" b="1" dirty="0"/>
        </a:p>
      </dgm:t>
    </dgm:pt>
    <dgm:pt modelId="{6586CCF5-D512-441A-BA99-A08BD4650243}" type="parTrans" cxnId="{FC8E63A6-FA47-47AD-BF0F-D459FCEBD56B}">
      <dgm:prSet/>
      <dgm:spPr/>
      <dgm:t>
        <a:bodyPr/>
        <a:lstStyle/>
        <a:p>
          <a:endParaRPr lang="en-US"/>
        </a:p>
      </dgm:t>
    </dgm:pt>
    <dgm:pt modelId="{3A605839-1FA1-4DDF-82D6-455DF53046AC}" type="sibTrans" cxnId="{FC8E63A6-FA47-47AD-BF0F-D459FCEBD56B}">
      <dgm:prSet/>
      <dgm:spPr/>
      <dgm:t>
        <a:bodyPr/>
        <a:lstStyle/>
        <a:p>
          <a:endParaRPr lang="en-US"/>
        </a:p>
      </dgm:t>
    </dgm:pt>
    <dgm:pt modelId="{9AC877A9-2049-4E6E-9FB9-7CE071FB7D0C}">
      <dgm:prSet phldrT="[Text]" custT="1"/>
      <dgm:spPr/>
      <dgm:t>
        <a:bodyPr vert="vert270"/>
        <a:lstStyle/>
        <a:p>
          <a:r>
            <a:rPr lang="en-US" sz="1800" dirty="0" smtClean="0"/>
            <a:t>Compliance</a:t>
          </a:r>
          <a:endParaRPr lang="en-US" sz="1800" dirty="0"/>
        </a:p>
      </dgm:t>
    </dgm:pt>
    <dgm:pt modelId="{3057C191-2612-47F7-A622-D73776AD8ECE}" type="parTrans" cxnId="{B2F0E3F0-15CF-440E-9031-C0D1D3B5B78A}">
      <dgm:prSet/>
      <dgm:spPr/>
      <dgm:t>
        <a:bodyPr/>
        <a:lstStyle/>
        <a:p>
          <a:endParaRPr lang="en-US"/>
        </a:p>
      </dgm:t>
    </dgm:pt>
    <dgm:pt modelId="{B67B321E-2F58-4EE6-B6D2-E387D3C0D9B3}" type="sibTrans" cxnId="{B2F0E3F0-15CF-440E-9031-C0D1D3B5B78A}">
      <dgm:prSet/>
      <dgm:spPr/>
      <dgm:t>
        <a:bodyPr/>
        <a:lstStyle/>
        <a:p>
          <a:endParaRPr lang="en-US"/>
        </a:p>
      </dgm:t>
    </dgm:pt>
    <dgm:pt modelId="{6CBFF3D3-CF12-4E37-A611-3A46CA9A4285}">
      <dgm:prSet phldrT="[Text]" custT="1"/>
      <dgm:spPr/>
      <dgm:t>
        <a:bodyPr vert="vert270"/>
        <a:lstStyle/>
        <a:p>
          <a:r>
            <a:rPr lang="en-US" sz="1800" dirty="0" smtClean="0"/>
            <a:t>Quality reporting</a:t>
          </a:r>
          <a:endParaRPr lang="en-US" sz="1800" dirty="0"/>
        </a:p>
      </dgm:t>
    </dgm:pt>
    <dgm:pt modelId="{79CF3A3C-3EC4-41D5-9202-A8DE32C42AB6}" type="parTrans" cxnId="{F98CE64A-B581-419B-A9EA-740DD71D8E1E}">
      <dgm:prSet/>
      <dgm:spPr/>
      <dgm:t>
        <a:bodyPr/>
        <a:lstStyle/>
        <a:p>
          <a:endParaRPr lang="en-US"/>
        </a:p>
      </dgm:t>
    </dgm:pt>
    <dgm:pt modelId="{B32E3D7D-BC03-437C-B0C8-DC478393EBC8}" type="sibTrans" cxnId="{F98CE64A-B581-419B-A9EA-740DD71D8E1E}">
      <dgm:prSet/>
      <dgm:spPr/>
      <dgm:t>
        <a:bodyPr/>
        <a:lstStyle/>
        <a:p>
          <a:endParaRPr lang="en-US"/>
        </a:p>
      </dgm:t>
    </dgm:pt>
    <dgm:pt modelId="{42A9238D-DBF1-4D3B-A3C2-34CD93A52380}">
      <dgm:prSet phldrT="[Text]"/>
      <dgm:spPr/>
      <dgm:t>
        <a:bodyPr/>
        <a:lstStyle/>
        <a:p>
          <a:endParaRPr lang="en-US"/>
        </a:p>
      </dgm:t>
    </dgm:pt>
    <dgm:pt modelId="{0824D94C-BC59-4FE3-B0CD-8F08E90F56FB}" type="parTrans" cxnId="{86948C9F-D907-40C3-A089-00138F9ED232}">
      <dgm:prSet/>
      <dgm:spPr/>
      <dgm:t>
        <a:bodyPr/>
        <a:lstStyle/>
        <a:p>
          <a:endParaRPr lang="en-US"/>
        </a:p>
      </dgm:t>
    </dgm:pt>
    <dgm:pt modelId="{3121DB36-59BE-49A2-A1B2-1A4B47550B68}" type="sibTrans" cxnId="{86948C9F-D907-40C3-A089-00138F9ED232}">
      <dgm:prSet/>
      <dgm:spPr/>
      <dgm:t>
        <a:bodyPr/>
        <a:lstStyle/>
        <a:p>
          <a:endParaRPr lang="en-US"/>
        </a:p>
      </dgm:t>
    </dgm:pt>
    <dgm:pt modelId="{72617885-EA31-4656-A4A2-7C3EDB649F80}">
      <dgm:prSet phldrT="[Text]" phldr="1"/>
      <dgm:spPr/>
      <dgm:t>
        <a:bodyPr/>
        <a:lstStyle/>
        <a:p>
          <a:endParaRPr lang="en-US" dirty="0"/>
        </a:p>
      </dgm:t>
    </dgm:pt>
    <dgm:pt modelId="{7B2874CD-43F7-4793-9C2C-21A5E9968205}" type="parTrans" cxnId="{F015D449-AF60-4AAD-B23B-7BE99D0CCD5B}">
      <dgm:prSet/>
      <dgm:spPr/>
      <dgm:t>
        <a:bodyPr/>
        <a:lstStyle/>
        <a:p>
          <a:endParaRPr lang="en-US"/>
        </a:p>
      </dgm:t>
    </dgm:pt>
    <dgm:pt modelId="{A4EF19F7-B57D-4AF0-BBBD-6ABAA38D3B11}" type="sibTrans" cxnId="{F015D449-AF60-4AAD-B23B-7BE99D0CCD5B}">
      <dgm:prSet/>
      <dgm:spPr/>
      <dgm:t>
        <a:bodyPr/>
        <a:lstStyle/>
        <a:p>
          <a:endParaRPr lang="en-US"/>
        </a:p>
      </dgm:t>
    </dgm:pt>
    <dgm:pt modelId="{E01E4CB2-B289-4083-9DE2-C1553548B80A}">
      <dgm:prSet phldrT="[Text]" phldr="1"/>
      <dgm:spPr/>
      <dgm:t>
        <a:bodyPr/>
        <a:lstStyle/>
        <a:p>
          <a:endParaRPr lang="en-US" dirty="0"/>
        </a:p>
      </dgm:t>
    </dgm:pt>
    <dgm:pt modelId="{56C5D248-7A5C-4B1B-A240-8B9F080A126B}" type="parTrans" cxnId="{E84FBF95-7EE8-4712-AF54-2A707557333D}">
      <dgm:prSet/>
      <dgm:spPr/>
      <dgm:t>
        <a:bodyPr/>
        <a:lstStyle/>
        <a:p>
          <a:endParaRPr lang="en-US"/>
        </a:p>
      </dgm:t>
    </dgm:pt>
    <dgm:pt modelId="{54FDCFCD-1A6A-4ED1-880C-195E678150D1}" type="sibTrans" cxnId="{E84FBF95-7EE8-4712-AF54-2A707557333D}">
      <dgm:prSet/>
      <dgm:spPr/>
      <dgm:t>
        <a:bodyPr/>
        <a:lstStyle/>
        <a:p>
          <a:endParaRPr lang="en-US"/>
        </a:p>
      </dgm:t>
    </dgm:pt>
    <dgm:pt modelId="{1938E649-483D-419D-BEC0-56E3158F9E6A}">
      <dgm:prSet phldrT="[Text]" custT="1"/>
      <dgm:spPr/>
      <dgm:t>
        <a:bodyPr/>
        <a:lstStyle/>
        <a:p>
          <a:r>
            <a:rPr lang="en-US" sz="2600" b="1" dirty="0" smtClean="0"/>
            <a:t>Classifications</a:t>
          </a:r>
        </a:p>
        <a:p>
          <a:r>
            <a:rPr lang="en-US" sz="2600" b="1" dirty="0" smtClean="0"/>
            <a:t>Correspondence tables</a:t>
          </a:r>
          <a:endParaRPr lang="en-US" sz="2600" b="1" dirty="0"/>
        </a:p>
      </dgm:t>
    </dgm:pt>
    <dgm:pt modelId="{C5343668-E039-4842-A116-4FF49C375CDF}" type="parTrans" cxnId="{9ED21B1C-B51F-406C-8A5E-F2F8BEFCD8D6}">
      <dgm:prSet/>
      <dgm:spPr/>
      <dgm:t>
        <a:bodyPr/>
        <a:lstStyle/>
        <a:p>
          <a:endParaRPr lang="en-US"/>
        </a:p>
      </dgm:t>
    </dgm:pt>
    <dgm:pt modelId="{66308147-F7EC-435C-A3DF-89C98B524BE8}" type="sibTrans" cxnId="{9ED21B1C-B51F-406C-8A5E-F2F8BEFCD8D6}">
      <dgm:prSet/>
      <dgm:spPr/>
      <dgm:t>
        <a:bodyPr/>
        <a:lstStyle/>
        <a:p>
          <a:endParaRPr lang="en-US"/>
        </a:p>
      </dgm:t>
    </dgm:pt>
    <dgm:pt modelId="{36769D75-5F19-4C3D-B04D-E764F95AFA35}">
      <dgm:prSet phldrT="[Text]" custT="1"/>
      <dgm:spPr/>
      <dgm:t>
        <a:bodyPr/>
        <a:lstStyle/>
        <a:p>
          <a:r>
            <a:rPr lang="en-US" sz="2000" dirty="0" smtClean="0"/>
            <a:t>EBOPS</a:t>
          </a:r>
          <a:endParaRPr lang="en-US" sz="2000" dirty="0"/>
        </a:p>
      </dgm:t>
    </dgm:pt>
    <dgm:pt modelId="{BCF8E988-3538-4DAC-8539-89E3632C8A82}" type="parTrans" cxnId="{C5F5FF18-DE8A-437F-B789-A270ED369DBA}">
      <dgm:prSet/>
      <dgm:spPr/>
      <dgm:t>
        <a:bodyPr/>
        <a:lstStyle/>
        <a:p>
          <a:endParaRPr lang="en-US"/>
        </a:p>
      </dgm:t>
    </dgm:pt>
    <dgm:pt modelId="{B85C1A2D-998A-40A4-804B-DC93999C8CFB}" type="sibTrans" cxnId="{C5F5FF18-DE8A-437F-B789-A270ED369DBA}">
      <dgm:prSet/>
      <dgm:spPr/>
      <dgm:t>
        <a:bodyPr/>
        <a:lstStyle/>
        <a:p>
          <a:endParaRPr lang="en-US"/>
        </a:p>
      </dgm:t>
    </dgm:pt>
    <dgm:pt modelId="{4EB63645-426B-48A8-9CAF-0AD0AAAA662C}">
      <dgm:prSet phldrT="[Text]" custT="1"/>
      <dgm:spPr/>
      <dgm:t>
        <a:bodyPr/>
        <a:lstStyle/>
        <a:p>
          <a:r>
            <a:rPr lang="en-US" sz="2400" b="0" i="1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Add:</a:t>
          </a:r>
          <a:r>
            <a:rPr lang="en-US" sz="2400" b="1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 enterprise characteristics  (STEC)</a:t>
          </a:r>
          <a:endParaRPr lang="en-US" sz="2400" b="1" dirty="0">
            <a:solidFill>
              <a:srgbClr val="D1692F"/>
            </a:solidFill>
            <a:latin typeface="+mj-lt"/>
            <a:ea typeface="+mj-ea"/>
            <a:cs typeface="+mj-cs"/>
          </a:endParaRPr>
        </a:p>
      </dgm:t>
    </dgm:pt>
    <dgm:pt modelId="{FE46DDA3-4498-42E0-B8CB-8AFA7CF27A2B}" type="parTrans" cxnId="{6F2308E0-8A72-4E1C-BDDA-11E5DF4755E2}">
      <dgm:prSet/>
      <dgm:spPr/>
      <dgm:t>
        <a:bodyPr/>
        <a:lstStyle/>
        <a:p>
          <a:endParaRPr lang="en-US"/>
        </a:p>
      </dgm:t>
    </dgm:pt>
    <dgm:pt modelId="{5788651C-C1AB-4E01-9484-0D15987DA03D}" type="sibTrans" cxnId="{6F2308E0-8A72-4E1C-BDDA-11E5DF4755E2}">
      <dgm:prSet/>
      <dgm:spPr/>
      <dgm:t>
        <a:bodyPr/>
        <a:lstStyle/>
        <a:p>
          <a:endParaRPr lang="en-US"/>
        </a:p>
      </dgm:t>
    </dgm:pt>
    <dgm:pt modelId="{7554794E-C523-4B45-B339-00FFEE544C2D}">
      <dgm:prSet phldrT="[Text]" custT="1"/>
      <dgm:spPr/>
      <dgm:t>
        <a:bodyPr/>
        <a:lstStyle/>
        <a:p>
          <a:r>
            <a:rPr lang="en-US" sz="2400" b="0" i="1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Add:</a:t>
          </a:r>
          <a:r>
            <a:rPr lang="en-US" sz="2400" b="1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 Modes of Supply</a:t>
          </a:r>
          <a:endParaRPr lang="en-US" sz="2400" b="1" dirty="0">
            <a:solidFill>
              <a:srgbClr val="D1692F"/>
            </a:solidFill>
            <a:latin typeface="+mj-lt"/>
            <a:ea typeface="+mj-ea"/>
            <a:cs typeface="+mj-cs"/>
          </a:endParaRPr>
        </a:p>
      </dgm:t>
    </dgm:pt>
    <dgm:pt modelId="{3B57FF7F-939A-41D9-83CE-2FE58F360521}" type="parTrans" cxnId="{3270BC39-166E-4B16-9061-4BF347CD70DC}">
      <dgm:prSet/>
      <dgm:spPr/>
      <dgm:t>
        <a:bodyPr/>
        <a:lstStyle/>
        <a:p>
          <a:endParaRPr lang="en-US"/>
        </a:p>
      </dgm:t>
    </dgm:pt>
    <dgm:pt modelId="{3F0550EC-EE12-4BE7-B1FB-947BCCA8BE9D}" type="sibTrans" cxnId="{3270BC39-166E-4B16-9061-4BF347CD70DC}">
      <dgm:prSet/>
      <dgm:spPr/>
      <dgm:t>
        <a:bodyPr/>
        <a:lstStyle/>
        <a:p>
          <a:endParaRPr lang="en-US"/>
        </a:p>
      </dgm:t>
    </dgm:pt>
    <dgm:pt modelId="{65E41F23-E957-49FA-B329-46010861F12D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ITSS by BEC Rev. 5</a:t>
          </a:r>
          <a:endParaRPr lang="en-US" sz="2400" b="1" dirty="0">
            <a:solidFill>
              <a:srgbClr val="D1692F"/>
            </a:solidFill>
            <a:latin typeface="+mj-lt"/>
            <a:ea typeface="+mj-ea"/>
            <a:cs typeface="+mj-cs"/>
          </a:endParaRPr>
        </a:p>
      </dgm:t>
    </dgm:pt>
    <dgm:pt modelId="{AAC9DD06-AFB7-4FFD-A604-5D1F3DAA8FCB}" type="parTrans" cxnId="{5B66F8CC-40BF-4DFE-AEAB-2D896D8744ED}">
      <dgm:prSet/>
      <dgm:spPr/>
      <dgm:t>
        <a:bodyPr/>
        <a:lstStyle/>
        <a:p>
          <a:endParaRPr lang="en-US"/>
        </a:p>
      </dgm:t>
    </dgm:pt>
    <dgm:pt modelId="{A11B0F4D-C474-4510-B786-8C069D55F177}" type="sibTrans" cxnId="{5B66F8CC-40BF-4DFE-AEAB-2D896D8744ED}">
      <dgm:prSet/>
      <dgm:spPr/>
      <dgm:t>
        <a:bodyPr/>
        <a:lstStyle/>
        <a:p>
          <a:endParaRPr lang="en-US"/>
        </a:p>
      </dgm:t>
    </dgm:pt>
    <dgm:pt modelId="{CF071E5A-D7D9-4F6E-9F59-BB037AE9787C}">
      <dgm:prSet phldrT="[Text]" custT="1"/>
      <dgm:spPr/>
      <dgm:t>
        <a:bodyPr/>
        <a:lstStyle/>
        <a:p>
          <a:r>
            <a:rPr lang="en-US" sz="2000" dirty="0" smtClean="0"/>
            <a:t>CPA</a:t>
          </a:r>
          <a:endParaRPr lang="en-US" sz="2000" dirty="0"/>
        </a:p>
      </dgm:t>
    </dgm:pt>
    <dgm:pt modelId="{0BE847D0-7052-4A0D-A652-8F546800F96E}" type="parTrans" cxnId="{99DB7482-03F6-47A7-ACDC-48E61C7417B2}">
      <dgm:prSet/>
      <dgm:spPr/>
      <dgm:t>
        <a:bodyPr/>
        <a:lstStyle/>
        <a:p>
          <a:endParaRPr lang="en-US"/>
        </a:p>
      </dgm:t>
    </dgm:pt>
    <dgm:pt modelId="{358C4A7F-6B00-484F-B8C7-1691EF11ECE0}" type="sibTrans" cxnId="{99DB7482-03F6-47A7-ACDC-48E61C7417B2}">
      <dgm:prSet/>
      <dgm:spPr/>
      <dgm:t>
        <a:bodyPr/>
        <a:lstStyle/>
        <a:p>
          <a:endParaRPr lang="en-US"/>
        </a:p>
      </dgm:t>
    </dgm:pt>
    <dgm:pt modelId="{6CDC4083-3BBD-433F-AFE6-3E6B80CF027B}">
      <dgm:prSet phldrT="[Text]" custT="1"/>
      <dgm:spPr/>
      <dgm:t>
        <a:bodyPr/>
        <a:lstStyle/>
        <a:p>
          <a:r>
            <a:rPr lang="en-US" sz="2000" dirty="0" smtClean="0"/>
            <a:t>BEC</a:t>
          </a:r>
          <a:endParaRPr lang="en-US" sz="2000" dirty="0"/>
        </a:p>
      </dgm:t>
    </dgm:pt>
    <dgm:pt modelId="{F5862681-36D7-47EB-9B2E-5161EA9FC339}" type="parTrans" cxnId="{A39AB593-9CAA-48E9-83A0-05595DB2ACA3}">
      <dgm:prSet/>
      <dgm:spPr/>
      <dgm:t>
        <a:bodyPr/>
        <a:lstStyle/>
        <a:p>
          <a:endParaRPr lang="en-US"/>
        </a:p>
      </dgm:t>
    </dgm:pt>
    <dgm:pt modelId="{C2943A82-7AFD-4F18-89EF-D8F6913C2152}" type="sibTrans" cxnId="{A39AB593-9CAA-48E9-83A0-05595DB2ACA3}">
      <dgm:prSet/>
      <dgm:spPr/>
      <dgm:t>
        <a:bodyPr/>
        <a:lstStyle/>
        <a:p>
          <a:endParaRPr lang="en-US"/>
        </a:p>
      </dgm:t>
    </dgm:pt>
    <dgm:pt modelId="{EB8861D7-88EA-4ECD-BFD9-D905C41A7126}">
      <dgm:prSet phldrT="[Text]" custT="1"/>
      <dgm:spPr/>
      <dgm:t>
        <a:bodyPr/>
        <a:lstStyle/>
        <a:p>
          <a:r>
            <a:rPr lang="en-US" sz="2000" dirty="0" smtClean="0"/>
            <a:t>NACE</a:t>
          </a:r>
          <a:endParaRPr lang="en-US" sz="2000" dirty="0"/>
        </a:p>
      </dgm:t>
    </dgm:pt>
    <dgm:pt modelId="{63506120-9354-4835-A9C7-553A6ACD817A}" type="parTrans" cxnId="{47FFC193-24A7-477B-B272-5202C45479E6}">
      <dgm:prSet/>
      <dgm:spPr/>
      <dgm:t>
        <a:bodyPr/>
        <a:lstStyle/>
        <a:p>
          <a:endParaRPr lang="en-US"/>
        </a:p>
      </dgm:t>
    </dgm:pt>
    <dgm:pt modelId="{2D8D39A0-66DA-43B2-AACC-968F3845E126}" type="sibTrans" cxnId="{47FFC193-24A7-477B-B272-5202C45479E6}">
      <dgm:prSet/>
      <dgm:spPr/>
      <dgm:t>
        <a:bodyPr/>
        <a:lstStyle/>
        <a:p>
          <a:endParaRPr lang="en-US"/>
        </a:p>
      </dgm:t>
    </dgm:pt>
    <dgm:pt modelId="{ACBCDE88-EA41-4D8A-9EA8-FB82C98E5525}" type="pres">
      <dgm:prSet presAssocID="{E01F3438-0675-4192-86BB-69B88960504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0F6982-AAB4-48D5-9235-962542986285}" type="pres">
      <dgm:prSet presAssocID="{E01F3438-0675-4192-86BB-69B889605043}" presName="outerBox" presStyleCnt="0"/>
      <dgm:spPr/>
    </dgm:pt>
    <dgm:pt modelId="{8F312796-7D3C-4728-B49C-81CFC771D010}" type="pres">
      <dgm:prSet presAssocID="{E01F3438-0675-4192-86BB-69B889605043}" presName="outerBoxParent" presStyleLbl="node1" presStyleIdx="0" presStyleCnt="3" custLinFactNeighborX="-2598" custLinFactNeighborY="-705"/>
      <dgm:spPr/>
      <dgm:t>
        <a:bodyPr/>
        <a:lstStyle/>
        <a:p>
          <a:endParaRPr lang="en-US"/>
        </a:p>
      </dgm:t>
    </dgm:pt>
    <dgm:pt modelId="{CEA0E1FC-4879-47E5-992E-9D0213D637A0}" type="pres">
      <dgm:prSet presAssocID="{E01F3438-0675-4192-86BB-69B889605043}" presName="outerBoxChildren" presStyleCnt="0"/>
      <dgm:spPr/>
    </dgm:pt>
    <dgm:pt modelId="{2B39FC76-2260-46D8-8F45-F444094E3801}" type="pres">
      <dgm:prSet presAssocID="{128EC9F2-D3E8-4FEA-8949-2341A00D9D32}" presName="oChild" presStyleLbl="fgAcc1" presStyleIdx="0" presStyleCnt="10" custScaleX="264110" custScaleY="151516" custLinFactY="-48693" custLinFactNeighborX="7626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AFA92-983D-46E5-A565-5C4665D59C15}" type="pres">
      <dgm:prSet presAssocID="{975AFB5B-162D-4F4A-B9D4-ECB3DBD6B905}" presName="outerSibTrans" presStyleCnt="0"/>
      <dgm:spPr/>
    </dgm:pt>
    <dgm:pt modelId="{F75D5693-8CB5-4856-9B37-BD0E260294E7}" type="pres">
      <dgm:prSet presAssocID="{4EB63645-426B-48A8-9CAF-0AD0AAAA662C}" presName="oChild" presStyleLbl="fgAcc1" presStyleIdx="1" presStyleCnt="10" custScaleX="264132" custScaleY="193700" custLinFactY="-30876" custLinFactNeighborX="7625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1D193-F696-49CB-9452-8AACAA77F321}" type="pres">
      <dgm:prSet presAssocID="{5788651C-C1AB-4E01-9484-0D15987DA03D}" presName="outerSibTrans" presStyleCnt="0"/>
      <dgm:spPr/>
    </dgm:pt>
    <dgm:pt modelId="{40D66E2C-43DC-4962-8F05-7782C0208663}" type="pres">
      <dgm:prSet presAssocID="{7554794E-C523-4B45-B339-00FFEE544C2D}" presName="oChild" presStyleLbl="fgAcc1" presStyleIdx="2" presStyleCnt="10" custScaleX="268722" custScaleY="145187" custLinFactY="-13043" custLinFactNeighborX="779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44F1F-E97A-4DA0-9587-2F962D9B816C}" type="pres">
      <dgm:prSet presAssocID="{3F0550EC-EE12-4BE7-B1FB-947BCCA8BE9D}" presName="outerSibTrans" presStyleCnt="0"/>
      <dgm:spPr/>
    </dgm:pt>
    <dgm:pt modelId="{1A7D1ED4-2B08-4D02-A40F-7F17530B1E2A}" type="pres">
      <dgm:prSet presAssocID="{65E41F23-E957-49FA-B329-46010861F12D}" presName="oChild" presStyleLbl="fgAcc1" presStyleIdx="3" presStyleCnt="10" custScaleX="262645" custScaleY="151516" custLinFactY="634" custLinFactNeighborX="7988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01167-9312-4931-944F-064F00CED067}" type="pres">
      <dgm:prSet presAssocID="{E01F3438-0675-4192-86BB-69B889605043}" presName="middleBox" presStyleCnt="0"/>
      <dgm:spPr/>
    </dgm:pt>
    <dgm:pt modelId="{9164FDAC-F1FB-46B6-BDDF-6B51E75AF022}" type="pres">
      <dgm:prSet presAssocID="{E01F3438-0675-4192-86BB-69B889605043}" presName="middleBoxParent" presStyleLbl="node1" presStyleIdx="1" presStyleCnt="3" custScaleX="68162" custScaleY="121169" custLinFactNeighborX="15561" custLinFactNeighborY="-12565"/>
      <dgm:spPr/>
      <dgm:t>
        <a:bodyPr/>
        <a:lstStyle/>
        <a:p>
          <a:endParaRPr lang="en-US"/>
        </a:p>
      </dgm:t>
    </dgm:pt>
    <dgm:pt modelId="{96AB911B-369B-4019-98FA-D70AE305ABA5}" type="pres">
      <dgm:prSet presAssocID="{E01F3438-0675-4192-86BB-69B889605043}" presName="middleBoxChildren" presStyleCnt="0"/>
      <dgm:spPr/>
    </dgm:pt>
    <dgm:pt modelId="{E2B4731E-C6DB-47DB-9035-A13430133515}" type="pres">
      <dgm:prSet presAssocID="{36769D75-5F19-4C3D-B04D-E764F95AFA35}" presName="mChild" presStyleLbl="fgAcc1" presStyleIdx="4" presStyleCnt="10" custAng="0" custScaleX="117038" custScaleY="2000000" custLinFactX="59798" custLinFactY="-1600928" custLinFactNeighborX="100000" custLinFactNeighborY="-17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2F6DD-C62A-42EA-B688-B4D8ABB84F4F}" type="pres">
      <dgm:prSet presAssocID="{B85C1A2D-998A-40A4-804B-DC93999C8CFB}" presName="middleSibTrans" presStyleCnt="0"/>
      <dgm:spPr/>
    </dgm:pt>
    <dgm:pt modelId="{8DD07FC7-5337-485B-A642-8F214C08A383}" type="pres">
      <dgm:prSet presAssocID="{CF071E5A-D7D9-4F6E-9F59-BB037AE9787C}" presName="mChild" presStyleLbl="fgAcc1" presStyleIdx="5" presStyleCnt="10" custAng="0" custScaleX="117038" custScaleY="2000000" custLinFactX="59798" custLinFactY="-1269077" custLinFactNeighborX="100000" custLinFactNeighborY="-1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D9421-28DC-414A-A994-335DB148CC3A}" type="pres">
      <dgm:prSet presAssocID="{358C4A7F-6B00-484F-B8C7-1691EF11ECE0}" presName="middleSibTrans" presStyleCnt="0"/>
      <dgm:spPr/>
    </dgm:pt>
    <dgm:pt modelId="{6B7C083F-7396-41F1-A4FE-A39763D767BC}" type="pres">
      <dgm:prSet presAssocID="{6CDC4083-3BBD-433F-AFE6-3E6B80CF027B}" presName="mChild" presStyleLbl="fgAcc1" presStyleIdx="6" presStyleCnt="10" custAng="0" custScaleX="117038" custScaleY="2000000" custLinFactX="59798" custLinFactY="-958174" custLinFactNeighborX="100000" custLinFactNeighborY="-1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4A851-EBB8-4EB2-8C22-1E7AAAD3816C}" type="pres">
      <dgm:prSet presAssocID="{C2943A82-7AFD-4F18-89EF-D8F6913C2152}" presName="middleSibTrans" presStyleCnt="0"/>
      <dgm:spPr/>
    </dgm:pt>
    <dgm:pt modelId="{246EF69D-9866-48EF-B35B-456B7912F81E}" type="pres">
      <dgm:prSet presAssocID="{EB8861D7-88EA-4ECD-BFD9-D905C41A7126}" presName="mChild" presStyleLbl="fgAcc1" presStyleIdx="7" presStyleCnt="10" custAng="0" custScaleX="117038" custScaleY="2000000" custLinFactX="59798" custLinFactY="-647234" custLinFactNeighborX="100000" custLinFactNeighborY="-7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81D6E-AAA6-4ECC-8FE0-AC6AEF57B9C9}" type="pres">
      <dgm:prSet presAssocID="{E01F3438-0675-4192-86BB-69B889605043}" presName="centerBox" presStyleCnt="0"/>
      <dgm:spPr/>
    </dgm:pt>
    <dgm:pt modelId="{32E6C72D-FEC5-41E5-A91C-A81A5DD5DACB}" type="pres">
      <dgm:prSet presAssocID="{E01F3438-0675-4192-86BB-69B889605043}" presName="centerBoxParent" presStyleLbl="node1" presStyleIdx="2" presStyleCnt="3" custScaleX="51726" custScaleY="122793" custLinFactNeighborX="25233" custLinFactNeighborY="-18322"/>
      <dgm:spPr/>
      <dgm:t>
        <a:bodyPr/>
        <a:lstStyle/>
        <a:p>
          <a:endParaRPr lang="en-US"/>
        </a:p>
      </dgm:t>
    </dgm:pt>
    <dgm:pt modelId="{694A825D-017B-4248-8A3A-52FD21FB3C53}" type="pres">
      <dgm:prSet presAssocID="{E01F3438-0675-4192-86BB-69B889605043}" presName="centerBoxChildren" presStyleCnt="0"/>
      <dgm:spPr/>
    </dgm:pt>
    <dgm:pt modelId="{A7021A20-F6F2-43C5-B201-EF56E3BFE6FF}" type="pres">
      <dgm:prSet presAssocID="{9AC877A9-2049-4E6E-9FB9-7CE071FB7D0C}" presName="cChild" presStyleLbl="fgAcc1" presStyleIdx="8" presStyleCnt="10" custScaleX="16741" custScaleY="178350" custLinFactX="49133" custLinFactNeighborX="100000" custLinFactNeighborY="-45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F4C0-43F1-4299-B342-11BF355D2037}" type="pres">
      <dgm:prSet presAssocID="{B67B321E-2F58-4EE6-B6D2-E387D3C0D9B3}" presName="centerSibTrans" presStyleCnt="0"/>
      <dgm:spPr/>
    </dgm:pt>
    <dgm:pt modelId="{B30C4558-A9B0-4499-ACB6-6A15B294DEEC}" type="pres">
      <dgm:prSet presAssocID="{6CBFF3D3-CF12-4E37-A611-3A46CA9A4285}" presName="cChild" presStyleLbl="fgAcc1" presStyleIdx="9" presStyleCnt="10" custScaleX="17639" custScaleY="175787" custLinFactX="50120" custLinFactNeighborX="100000" custLinFactNeighborY="-46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5FF18-DE8A-437F-B789-A270ED369DBA}" srcId="{1938E649-483D-419D-BEC0-56E3158F9E6A}" destId="{36769D75-5F19-4C3D-B04D-E764F95AFA35}" srcOrd="0" destOrd="0" parTransId="{BCF8E988-3538-4DAC-8539-89E3632C8A82}" sibTransId="{B85C1A2D-998A-40A4-804B-DC93999C8CFB}"/>
    <dgm:cxn modelId="{6F2308E0-8A72-4E1C-BDDA-11E5DF4755E2}" srcId="{261B602E-E9A8-46DA-B609-22646CF501E2}" destId="{4EB63645-426B-48A8-9CAF-0AD0AAAA662C}" srcOrd="1" destOrd="0" parTransId="{FE46DDA3-4498-42E0-B8CB-8AFA7CF27A2B}" sibTransId="{5788651C-C1AB-4E01-9484-0D15987DA03D}"/>
    <dgm:cxn modelId="{FC8E63A6-FA47-47AD-BF0F-D459FCEBD56B}" srcId="{E01F3438-0675-4192-86BB-69B889605043}" destId="{9C9FE913-84C3-4B0A-AEC0-B8F9C11E28D8}" srcOrd="2" destOrd="0" parTransId="{6586CCF5-D512-441A-BA99-A08BD4650243}" sibTransId="{3A605839-1FA1-4DDF-82D6-455DF53046AC}"/>
    <dgm:cxn modelId="{97B8DA01-3B4E-4EA5-9A90-6ED9B6F9DC87}" srcId="{261B602E-E9A8-46DA-B609-22646CF501E2}" destId="{128EC9F2-D3E8-4FEA-8949-2341A00D9D32}" srcOrd="0" destOrd="0" parTransId="{B1CC5AC3-5760-4DBA-B86E-00343B83F8A1}" sibTransId="{975AFB5B-162D-4F4A-B9D4-ECB3DBD6B905}"/>
    <dgm:cxn modelId="{3612449A-FAFC-45AF-AD4C-4C84F5851E99}" type="presOf" srcId="{36769D75-5F19-4C3D-B04D-E764F95AFA35}" destId="{E2B4731E-C6DB-47DB-9035-A13430133515}" srcOrd="0" destOrd="0" presId="urn:microsoft.com/office/officeart/2005/8/layout/target2"/>
    <dgm:cxn modelId="{3270BC39-166E-4B16-9061-4BF347CD70DC}" srcId="{261B602E-E9A8-46DA-B609-22646CF501E2}" destId="{7554794E-C523-4B45-B339-00FFEE544C2D}" srcOrd="2" destOrd="0" parTransId="{3B57FF7F-939A-41D9-83CE-2FE58F360521}" sibTransId="{3F0550EC-EE12-4BE7-B1FB-947BCCA8BE9D}"/>
    <dgm:cxn modelId="{2809ACD8-0CC9-4725-BB74-063545740403}" type="presOf" srcId="{EB8861D7-88EA-4ECD-BFD9-D905C41A7126}" destId="{246EF69D-9866-48EF-B35B-456B7912F81E}" srcOrd="0" destOrd="0" presId="urn:microsoft.com/office/officeart/2005/8/layout/target2"/>
    <dgm:cxn modelId="{99DB7482-03F6-47A7-ACDC-48E61C7417B2}" srcId="{1938E649-483D-419D-BEC0-56E3158F9E6A}" destId="{CF071E5A-D7D9-4F6E-9F59-BB037AE9787C}" srcOrd="1" destOrd="0" parTransId="{0BE847D0-7052-4A0D-A652-8F546800F96E}" sibTransId="{358C4A7F-6B00-484F-B8C7-1691EF11ECE0}"/>
    <dgm:cxn modelId="{A39AB593-9CAA-48E9-83A0-05595DB2ACA3}" srcId="{1938E649-483D-419D-BEC0-56E3158F9E6A}" destId="{6CDC4083-3BBD-433F-AFE6-3E6B80CF027B}" srcOrd="2" destOrd="0" parTransId="{F5862681-36D7-47EB-9B2E-5161EA9FC339}" sibTransId="{C2943A82-7AFD-4F18-89EF-D8F6913C2152}"/>
    <dgm:cxn modelId="{F015D449-AF60-4AAD-B23B-7BE99D0CCD5B}" srcId="{42A9238D-DBF1-4D3B-A3C2-34CD93A52380}" destId="{72617885-EA31-4656-A4A2-7C3EDB649F80}" srcOrd="0" destOrd="0" parTransId="{7B2874CD-43F7-4793-9C2C-21A5E9968205}" sibTransId="{A4EF19F7-B57D-4AF0-BBBD-6ABAA38D3B11}"/>
    <dgm:cxn modelId="{B2F0E3F0-15CF-440E-9031-C0D1D3B5B78A}" srcId="{9C9FE913-84C3-4B0A-AEC0-B8F9C11E28D8}" destId="{9AC877A9-2049-4E6E-9FB9-7CE071FB7D0C}" srcOrd="0" destOrd="0" parTransId="{3057C191-2612-47F7-A622-D73776AD8ECE}" sibTransId="{B67B321E-2F58-4EE6-B6D2-E387D3C0D9B3}"/>
    <dgm:cxn modelId="{98FDEA86-79CD-4B05-BEF1-63780F69CA20}" type="presOf" srcId="{6CBFF3D3-CF12-4E37-A611-3A46CA9A4285}" destId="{B30C4558-A9B0-4499-ACB6-6A15B294DEEC}" srcOrd="0" destOrd="0" presId="urn:microsoft.com/office/officeart/2005/8/layout/target2"/>
    <dgm:cxn modelId="{2F6BA389-A9BD-4686-97AC-CB8DAEF7901E}" type="presOf" srcId="{9AC877A9-2049-4E6E-9FB9-7CE071FB7D0C}" destId="{A7021A20-F6F2-43C5-B201-EF56E3BFE6FF}" srcOrd="0" destOrd="0" presId="urn:microsoft.com/office/officeart/2005/8/layout/target2"/>
    <dgm:cxn modelId="{94871514-0146-4AE7-95BD-938609CC108A}" type="presOf" srcId="{261B602E-E9A8-46DA-B609-22646CF501E2}" destId="{8F312796-7D3C-4728-B49C-81CFC771D010}" srcOrd="0" destOrd="0" presId="urn:microsoft.com/office/officeart/2005/8/layout/target2"/>
    <dgm:cxn modelId="{866853F9-98FA-439D-B2E0-7802A962F0B3}" type="presOf" srcId="{65E41F23-E957-49FA-B329-46010861F12D}" destId="{1A7D1ED4-2B08-4D02-A40F-7F17530B1E2A}" srcOrd="0" destOrd="0" presId="urn:microsoft.com/office/officeart/2005/8/layout/target2"/>
    <dgm:cxn modelId="{E84FBF95-7EE8-4712-AF54-2A707557333D}" srcId="{42A9238D-DBF1-4D3B-A3C2-34CD93A52380}" destId="{E01E4CB2-B289-4083-9DE2-C1553548B80A}" srcOrd="1" destOrd="0" parTransId="{56C5D248-7A5C-4B1B-A240-8B9F080A126B}" sibTransId="{54FDCFCD-1A6A-4ED1-880C-195E678150D1}"/>
    <dgm:cxn modelId="{A4148E82-006E-489D-A874-60A47FBB0AD5}" type="presOf" srcId="{E01F3438-0675-4192-86BB-69B889605043}" destId="{ACBCDE88-EA41-4D8A-9EA8-FB82C98E5525}" srcOrd="0" destOrd="0" presId="urn:microsoft.com/office/officeart/2005/8/layout/target2"/>
    <dgm:cxn modelId="{F98CE64A-B581-419B-A9EA-740DD71D8E1E}" srcId="{9C9FE913-84C3-4B0A-AEC0-B8F9C11E28D8}" destId="{6CBFF3D3-CF12-4E37-A611-3A46CA9A4285}" srcOrd="1" destOrd="0" parTransId="{79CF3A3C-3EC4-41D5-9202-A8DE32C42AB6}" sibTransId="{B32E3D7D-BC03-437C-B0C8-DC478393EBC8}"/>
    <dgm:cxn modelId="{C429D3D8-5496-42F6-A4E2-319B240FAA7B}" type="presOf" srcId="{6CDC4083-3BBD-433F-AFE6-3E6B80CF027B}" destId="{6B7C083F-7396-41F1-A4FE-A39763D767BC}" srcOrd="0" destOrd="0" presId="urn:microsoft.com/office/officeart/2005/8/layout/target2"/>
    <dgm:cxn modelId="{9ED21B1C-B51F-406C-8A5E-F2F8BEFCD8D6}" srcId="{E01F3438-0675-4192-86BB-69B889605043}" destId="{1938E649-483D-419D-BEC0-56E3158F9E6A}" srcOrd="1" destOrd="0" parTransId="{C5343668-E039-4842-A116-4FF49C375CDF}" sibTransId="{66308147-F7EC-435C-A3DF-89C98B524BE8}"/>
    <dgm:cxn modelId="{2E5B6550-88E7-4535-ABC4-F252AAFAE475}" type="presOf" srcId="{4EB63645-426B-48A8-9CAF-0AD0AAAA662C}" destId="{F75D5693-8CB5-4856-9B37-BD0E260294E7}" srcOrd="0" destOrd="0" presId="urn:microsoft.com/office/officeart/2005/8/layout/target2"/>
    <dgm:cxn modelId="{5B66F8CC-40BF-4DFE-AEAB-2D896D8744ED}" srcId="{261B602E-E9A8-46DA-B609-22646CF501E2}" destId="{65E41F23-E957-49FA-B329-46010861F12D}" srcOrd="3" destOrd="0" parTransId="{AAC9DD06-AFB7-4FFD-A604-5D1F3DAA8FCB}" sibTransId="{A11B0F4D-C474-4510-B786-8C069D55F177}"/>
    <dgm:cxn modelId="{47FFC193-24A7-477B-B272-5202C45479E6}" srcId="{1938E649-483D-419D-BEC0-56E3158F9E6A}" destId="{EB8861D7-88EA-4ECD-BFD9-D905C41A7126}" srcOrd="3" destOrd="0" parTransId="{63506120-9354-4835-A9C7-553A6ACD817A}" sibTransId="{2D8D39A0-66DA-43B2-AACC-968F3845E126}"/>
    <dgm:cxn modelId="{86948C9F-D907-40C3-A089-00138F9ED232}" srcId="{E01F3438-0675-4192-86BB-69B889605043}" destId="{42A9238D-DBF1-4D3B-A3C2-34CD93A52380}" srcOrd="3" destOrd="0" parTransId="{0824D94C-BC59-4FE3-B0CD-8F08E90F56FB}" sibTransId="{3121DB36-59BE-49A2-A1B2-1A4B47550B68}"/>
    <dgm:cxn modelId="{B861121F-63A4-484F-9A90-2ED2FFC674A9}" type="presOf" srcId="{128EC9F2-D3E8-4FEA-8949-2341A00D9D32}" destId="{2B39FC76-2260-46D8-8F45-F444094E3801}" srcOrd="0" destOrd="0" presId="urn:microsoft.com/office/officeart/2005/8/layout/target2"/>
    <dgm:cxn modelId="{6E6A3632-AAD6-47C4-B8F8-63A71D3EBFD4}" type="presOf" srcId="{9C9FE913-84C3-4B0A-AEC0-B8F9C11E28D8}" destId="{32E6C72D-FEC5-41E5-A91C-A81A5DD5DACB}" srcOrd="0" destOrd="0" presId="urn:microsoft.com/office/officeart/2005/8/layout/target2"/>
    <dgm:cxn modelId="{4F658B80-1D8C-44E8-9B49-6C6DE03F4E92}" srcId="{E01F3438-0675-4192-86BB-69B889605043}" destId="{261B602E-E9A8-46DA-B609-22646CF501E2}" srcOrd="0" destOrd="0" parTransId="{84FFF71A-B8E9-45D6-B56E-73300CB267F1}" sibTransId="{28D062FE-12E0-4C78-B55F-8871E8F4B37A}"/>
    <dgm:cxn modelId="{C9B95017-4C4D-4146-9849-7B8B78228C74}" type="presOf" srcId="{7554794E-C523-4B45-B339-00FFEE544C2D}" destId="{40D66E2C-43DC-4962-8F05-7782C0208663}" srcOrd="0" destOrd="0" presId="urn:microsoft.com/office/officeart/2005/8/layout/target2"/>
    <dgm:cxn modelId="{D0A517D8-B281-4050-BDE3-005FF6B7643F}" type="presOf" srcId="{1938E649-483D-419D-BEC0-56E3158F9E6A}" destId="{9164FDAC-F1FB-46B6-BDDF-6B51E75AF022}" srcOrd="0" destOrd="0" presId="urn:microsoft.com/office/officeart/2005/8/layout/target2"/>
    <dgm:cxn modelId="{0E575E86-A766-475D-BCC4-8004879EB546}" type="presOf" srcId="{CF071E5A-D7D9-4F6E-9F59-BB037AE9787C}" destId="{8DD07FC7-5337-485B-A642-8F214C08A383}" srcOrd="0" destOrd="0" presId="urn:microsoft.com/office/officeart/2005/8/layout/target2"/>
    <dgm:cxn modelId="{6FA41889-2B0E-477F-994B-6CD89F14A0DB}" type="presParOf" srcId="{ACBCDE88-EA41-4D8A-9EA8-FB82C98E5525}" destId="{4E0F6982-AAB4-48D5-9235-962542986285}" srcOrd="0" destOrd="0" presId="urn:microsoft.com/office/officeart/2005/8/layout/target2"/>
    <dgm:cxn modelId="{EFBE4F5F-65FF-4CFE-9EDB-4329C92C5DDD}" type="presParOf" srcId="{4E0F6982-AAB4-48D5-9235-962542986285}" destId="{8F312796-7D3C-4728-B49C-81CFC771D010}" srcOrd="0" destOrd="0" presId="urn:microsoft.com/office/officeart/2005/8/layout/target2"/>
    <dgm:cxn modelId="{91788EDA-CA20-4210-8229-F0715FDEFD54}" type="presParOf" srcId="{4E0F6982-AAB4-48D5-9235-962542986285}" destId="{CEA0E1FC-4879-47E5-992E-9D0213D637A0}" srcOrd="1" destOrd="0" presId="urn:microsoft.com/office/officeart/2005/8/layout/target2"/>
    <dgm:cxn modelId="{A17D5839-4DDA-4C4A-9A91-18DB4205BB08}" type="presParOf" srcId="{CEA0E1FC-4879-47E5-992E-9D0213D637A0}" destId="{2B39FC76-2260-46D8-8F45-F444094E3801}" srcOrd="0" destOrd="0" presId="urn:microsoft.com/office/officeart/2005/8/layout/target2"/>
    <dgm:cxn modelId="{87682D69-2A50-407F-BF4A-BBDE743A4480}" type="presParOf" srcId="{CEA0E1FC-4879-47E5-992E-9D0213D637A0}" destId="{7BDAFA92-983D-46E5-A565-5C4665D59C15}" srcOrd="1" destOrd="0" presId="urn:microsoft.com/office/officeart/2005/8/layout/target2"/>
    <dgm:cxn modelId="{928FD83E-0EC5-4CDB-845C-EFB5CF702B92}" type="presParOf" srcId="{CEA0E1FC-4879-47E5-992E-9D0213D637A0}" destId="{F75D5693-8CB5-4856-9B37-BD0E260294E7}" srcOrd="2" destOrd="0" presId="urn:microsoft.com/office/officeart/2005/8/layout/target2"/>
    <dgm:cxn modelId="{DEC1DCE2-555D-42C1-ADAE-7CCAABBF4B19}" type="presParOf" srcId="{CEA0E1FC-4879-47E5-992E-9D0213D637A0}" destId="{3241D193-F696-49CB-9452-8AACAA77F321}" srcOrd="3" destOrd="0" presId="urn:microsoft.com/office/officeart/2005/8/layout/target2"/>
    <dgm:cxn modelId="{FBDE7678-8616-489E-8464-95AA68AF3791}" type="presParOf" srcId="{CEA0E1FC-4879-47E5-992E-9D0213D637A0}" destId="{40D66E2C-43DC-4962-8F05-7782C0208663}" srcOrd="4" destOrd="0" presId="urn:microsoft.com/office/officeart/2005/8/layout/target2"/>
    <dgm:cxn modelId="{4B402EB2-7C1B-49D3-A630-77296DCBB16D}" type="presParOf" srcId="{CEA0E1FC-4879-47E5-992E-9D0213D637A0}" destId="{00244F1F-E97A-4DA0-9587-2F962D9B816C}" srcOrd="5" destOrd="0" presId="urn:microsoft.com/office/officeart/2005/8/layout/target2"/>
    <dgm:cxn modelId="{9320C5EE-3B80-4585-B716-287E76806AE5}" type="presParOf" srcId="{CEA0E1FC-4879-47E5-992E-9D0213D637A0}" destId="{1A7D1ED4-2B08-4D02-A40F-7F17530B1E2A}" srcOrd="6" destOrd="0" presId="urn:microsoft.com/office/officeart/2005/8/layout/target2"/>
    <dgm:cxn modelId="{DA569A4B-DF94-4B5D-AA48-7FCC8711A2E2}" type="presParOf" srcId="{ACBCDE88-EA41-4D8A-9EA8-FB82C98E5525}" destId="{D4201167-9312-4931-944F-064F00CED067}" srcOrd="1" destOrd="0" presId="urn:microsoft.com/office/officeart/2005/8/layout/target2"/>
    <dgm:cxn modelId="{BC17088D-F70C-4BC7-8B6E-D1F1A55E03A5}" type="presParOf" srcId="{D4201167-9312-4931-944F-064F00CED067}" destId="{9164FDAC-F1FB-46B6-BDDF-6B51E75AF022}" srcOrd="0" destOrd="0" presId="urn:microsoft.com/office/officeart/2005/8/layout/target2"/>
    <dgm:cxn modelId="{11B55D78-83CF-49C4-942C-902A7DF9F7D6}" type="presParOf" srcId="{D4201167-9312-4931-944F-064F00CED067}" destId="{96AB911B-369B-4019-98FA-D70AE305ABA5}" srcOrd="1" destOrd="0" presId="urn:microsoft.com/office/officeart/2005/8/layout/target2"/>
    <dgm:cxn modelId="{31B2493E-63B4-4778-A066-94DCC38DCACB}" type="presParOf" srcId="{96AB911B-369B-4019-98FA-D70AE305ABA5}" destId="{E2B4731E-C6DB-47DB-9035-A13430133515}" srcOrd="0" destOrd="0" presId="urn:microsoft.com/office/officeart/2005/8/layout/target2"/>
    <dgm:cxn modelId="{279F50B7-1E73-4210-BF1A-0772DA9CA688}" type="presParOf" srcId="{96AB911B-369B-4019-98FA-D70AE305ABA5}" destId="{9B12F6DD-C62A-42EA-B688-B4D8ABB84F4F}" srcOrd="1" destOrd="0" presId="urn:microsoft.com/office/officeart/2005/8/layout/target2"/>
    <dgm:cxn modelId="{BB4B4DFC-3863-4FBB-8CE2-C9EFE4A7E4C7}" type="presParOf" srcId="{96AB911B-369B-4019-98FA-D70AE305ABA5}" destId="{8DD07FC7-5337-485B-A642-8F214C08A383}" srcOrd="2" destOrd="0" presId="urn:microsoft.com/office/officeart/2005/8/layout/target2"/>
    <dgm:cxn modelId="{B64C24C0-C7DA-489E-8E75-D035541FE1AD}" type="presParOf" srcId="{96AB911B-369B-4019-98FA-D70AE305ABA5}" destId="{1A4D9421-28DC-414A-A994-335DB148CC3A}" srcOrd="3" destOrd="0" presId="urn:microsoft.com/office/officeart/2005/8/layout/target2"/>
    <dgm:cxn modelId="{8B71DB55-6787-4153-9398-BE05C3FEEB23}" type="presParOf" srcId="{96AB911B-369B-4019-98FA-D70AE305ABA5}" destId="{6B7C083F-7396-41F1-A4FE-A39763D767BC}" srcOrd="4" destOrd="0" presId="urn:microsoft.com/office/officeart/2005/8/layout/target2"/>
    <dgm:cxn modelId="{1C4A095A-1A89-45EF-A504-15BF168F535C}" type="presParOf" srcId="{96AB911B-369B-4019-98FA-D70AE305ABA5}" destId="{DC34A851-EBB8-4EB2-8C22-1E7AAAD3816C}" srcOrd="5" destOrd="0" presId="urn:microsoft.com/office/officeart/2005/8/layout/target2"/>
    <dgm:cxn modelId="{1025EE7E-2141-43D5-9058-9694F8FC029C}" type="presParOf" srcId="{96AB911B-369B-4019-98FA-D70AE305ABA5}" destId="{246EF69D-9866-48EF-B35B-456B7912F81E}" srcOrd="6" destOrd="0" presId="urn:microsoft.com/office/officeart/2005/8/layout/target2"/>
    <dgm:cxn modelId="{B5B2F753-C1ED-40BE-88E6-09986B6F6E39}" type="presParOf" srcId="{ACBCDE88-EA41-4D8A-9EA8-FB82C98E5525}" destId="{01881D6E-AAA6-4ECC-8FE0-AC6AEF57B9C9}" srcOrd="2" destOrd="0" presId="urn:microsoft.com/office/officeart/2005/8/layout/target2"/>
    <dgm:cxn modelId="{BABB2672-9219-43C5-9C68-A944792EAF8D}" type="presParOf" srcId="{01881D6E-AAA6-4ECC-8FE0-AC6AEF57B9C9}" destId="{32E6C72D-FEC5-41E5-A91C-A81A5DD5DACB}" srcOrd="0" destOrd="0" presId="urn:microsoft.com/office/officeart/2005/8/layout/target2"/>
    <dgm:cxn modelId="{D2D66117-7269-4618-944D-3984A5C6040E}" type="presParOf" srcId="{01881D6E-AAA6-4ECC-8FE0-AC6AEF57B9C9}" destId="{694A825D-017B-4248-8A3A-52FD21FB3C53}" srcOrd="1" destOrd="0" presId="urn:microsoft.com/office/officeart/2005/8/layout/target2"/>
    <dgm:cxn modelId="{E1C5051E-306F-437F-AA2E-61F2A14D9E2A}" type="presParOf" srcId="{694A825D-017B-4248-8A3A-52FD21FB3C53}" destId="{A7021A20-F6F2-43C5-B201-EF56E3BFE6FF}" srcOrd="0" destOrd="0" presId="urn:microsoft.com/office/officeart/2005/8/layout/target2"/>
    <dgm:cxn modelId="{7D243B24-9EDE-40C9-9D58-781CFCEA73F8}" type="presParOf" srcId="{694A825D-017B-4248-8A3A-52FD21FB3C53}" destId="{E01DF4C0-43F1-4299-B342-11BF355D2037}" srcOrd="1" destOrd="0" presId="urn:microsoft.com/office/officeart/2005/8/layout/target2"/>
    <dgm:cxn modelId="{23EE1FFD-CAB5-4E28-853C-ADC7C612C66C}" type="presParOf" srcId="{694A825D-017B-4248-8A3A-52FD21FB3C53}" destId="{B30C4558-A9B0-4499-ACB6-6A15B294DEE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68E0D-9B34-44BB-A220-CA42F1C8202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8DB6BD-52A0-4606-A6C2-FAE7C3BCE973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2">
                  <a:lumMod val="75000"/>
                </a:schemeClr>
              </a:solidFill>
            </a:rPr>
            <a:t>OUTLINE</a:t>
          </a:r>
        </a:p>
      </dgm:t>
    </dgm:pt>
    <dgm:pt modelId="{AF1DDE64-6854-4CE9-AF51-526284130F44}" type="parTrans" cxnId="{1D3E6569-F17A-4F05-BC89-90DCB3D6B0C9}">
      <dgm:prSet/>
      <dgm:spPr/>
      <dgm:t>
        <a:bodyPr/>
        <a:lstStyle/>
        <a:p>
          <a:endParaRPr lang="en-GB"/>
        </a:p>
      </dgm:t>
    </dgm:pt>
    <dgm:pt modelId="{47391C42-AD22-4947-93F5-E7B261D71D7A}" type="sibTrans" cxnId="{1D3E6569-F17A-4F05-BC89-90DCB3D6B0C9}">
      <dgm:prSet/>
      <dgm:spPr/>
      <dgm:t>
        <a:bodyPr/>
        <a:lstStyle/>
        <a:p>
          <a:endParaRPr lang="en-GB"/>
        </a:p>
      </dgm:t>
    </dgm:pt>
    <dgm:pt modelId="{76B57DD2-6789-4E9A-885E-6E4CBFEDCB0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Overview of </a:t>
          </a:r>
          <a:r>
            <a:rPr lang="en-GB" sz="2000" b="1" dirty="0" smtClean="0">
              <a:solidFill>
                <a:schemeClr val="bg1"/>
              </a:solidFill>
            </a:rPr>
            <a:t>Eurostat activities in the Trade in Services domain</a:t>
          </a:r>
          <a:endParaRPr lang="en-GB" sz="2000" b="1" dirty="0">
            <a:solidFill>
              <a:schemeClr val="bg1"/>
            </a:solidFill>
          </a:endParaRPr>
        </a:p>
      </dgm:t>
    </dgm:pt>
    <dgm:pt modelId="{E686067E-8D92-4B5A-8D7A-DF26686CC0DE}" type="parTrans" cxnId="{654C8E1F-C412-469D-9A6B-63E5BD6736AE}">
      <dgm:prSet/>
      <dgm:spPr/>
      <dgm:t>
        <a:bodyPr/>
        <a:lstStyle/>
        <a:p>
          <a:endParaRPr lang="en-US"/>
        </a:p>
      </dgm:t>
    </dgm:pt>
    <dgm:pt modelId="{7B75DF63-936D-49AE-BDCB-19886C5FE5CA}" type="sibTrans" cxnId="{654C8E1F-C412-469D-9A6B-63E5BD6736AE}">
      <dgm:prSet/>
      <dgm:spPr/>
      <dgm:t>
        <a:bodyPr/>
        <a:lstStyle/>
        <a:p>
          <a:endParaRPr lang="en-US"/>
        </a:p>
      </dgm:t>
    </dgm:pt>
    <dgm:pt modelId="{43088D60-05D4-4319-B4E5-046A54313048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Modes of Supply (</a:t>
          </a:r>
          <a:r>
            <a:rPr lang="en-GB" sz="2000" b="1" dirty="0" err="1" smtClean="0">
              <a:solidFill>
                <a:schemeClr val="bg1"/>
              </a:solidFill>
            </a:rPr>
            <a:t>MoS</a:t>
          </a:r>
          <a:r>
            <a:rPr lang="en-GB" sz="2000" b="1" dirty="0" smtClean="0">
              <a:solidFill>
                <a:schemeClr val="bg1"/>
              </a:solidFill>
            </a:rPr>
            <a:t>)</a:t>
          </a:r>
          <a:endParaRPr lang="en-GB" sz="2000" b="1" dirty="0">
            <a:solidFill>
              <a:schemeClr val="bg1"/>
            </a:solidFill>
          </a:endParaRPr>
        </a:p>
      </dgm:t>
    </dgm:pt>
    <dgm:pt modelId="{CEE1F8E2-7E0F-4C8C-8E80-0A0BAB0F4944}" type="parTrans" cxnId="{68CB6BC1-4C4F-4D67-B4CA-5A57AB8E5E66}">
      <dgm:prSet/>
      <dgm:spPr/>
      <dgm:t>
        <a:bodyPr/>
        <a:lstStyle/>
        <a:p>
          <a:endParaRPr lang="en-US"/>
        </a:p>
      </dgm:t>
    </dgm:pt>
    <dgm:pt modelId="{BB9AE1AF-6AFC-4856-9B53-F509E55005C1}" type="sibTrans" cxnId="{68CB6BC1-4C4F-4D67-B4CA-5A57AB8E5E66}">
      <dgm:prSet/>
      <dgm:spPr/>
      <dgm:t>
        <a:bodyPr/>
        <a:lstStyle/>
        <a:p>
          <a:endParaRPr lang="en-US"/>
        </a:p>
      </dgm:t>
    </dgm:pt>
    <dgm:pt modelId="{454686C1-25C6-4909-8BD7-10A70C9EE94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</a:rPr>
            <a:t>Services trade by enterprise characteristics (STEC)</a:t>
          </a:r>
          <a:endParaRPr lang="en-GB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6809A850-DA1E-41BA-A6E2-25985D1931C7}" type="parTrans" cxnId="{49E7613C-17FE-4E4D-9731-42C2AA614AD4}">
      <dgm:prSet/>
      <dgm:spPr/>
      <dgm:t>
        <a:bodyPr/>
        <a:lstStyle/>
        <a:p>
          <a:endParaRPr lang="en-US"/>
        </a:p>
      </dgm:t>
    </dgm:pt>
    <dgm:pt modelId="{C0BFDFFF-2BC5-493C-B156-21907D1A2947}" type="sibTrans" cxnId="{49E7613C-17FE-4E4D-9731-42C2AA614AD4}">
      <dgm:prSet/>
      <dgm:spPr/>
      <dgm:t>
        <a:bodyPr/>
        <a:lstStyle/>
        <a:p>
          <a:endParaRPr lang="en-US"/>
        </a:p>
      </dgm:t>
    </dgm:pt>
    <dgm:pt modelId="{ED54C199-DB33-438B-951B-C20A6B821F55}">
      <dgm:prSet phldrT="[Text]" custT="1"/>
      <dgm:spPr/>
      <dgm:t>
        <a:bodyPr/>
        <a:lstStyle/>
        <a:p>
          <a:r>
            <a:rPr lang="en-GB" sz="2000" b="1" smtClean="0">
              <a:solidFill>
                <a:schemeClr val="bg1"/>
              </a:solidFill>
            </a:rPr>
            <a:t>ITSS by Broad Economic Categories (BEC) Rev.5</a:t>
          </a:r>
          <a:endParaRPr lang="en-GB" sz="2000" b="1" dirty="0">
            <a:solidFill>
              <a:schemeClr val="bg1"/>
            </a:solidFill>
          </a:endParaRPr>
        </a:p>
      </dgm:t>
    </dgm:pt>
    <dgm:pt modelId="{56AAD0C4-F795-470D-A546-A877C15D10E4}" type="parTrans" cxnId="{5D9603EA-CB45-42D5-B610-237BB044C510}">
      <dgm:prSet/>
      <dgm:spPr/>
    </dgm:pt>
    <dgm:pt modelId="{55CCCFEB-4979-4090-B1DB-DF8EF5C99F52}" type="sibTrans" cxnId="{5D9603EA-CB45-42D5-B610-237BB044C510}">
      <dgm:prSet/>
      <dgm:spPr/>
    </dgm:pt>
    <dgm:pt modelId="{AF8439E0-080B-4B7C-A42A-852DE8C4F5A6}" type="pres">
      <dgm:prSet presAssocID="{86C68E0D-9B34-44BB-A220-CA42F1C82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082A5-C728-4A2A-8572-DD589AB49E7F}" type="pres">
      <dgm:prSet presAssocID="{838DB6BD-52A0-4606-A6C2-FAE7C3BCE973}" presName="parentText" presStyleLbl="node1" presStyleIdx="0" presStyleCnt="5" custScaleY="91044" custLinFactY="-22145" custLinFactNeighborX="-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FF41-DAA1-4623-849D-03DB3B953898}" type="pres">
      <dgm:prSet presAssocID="{47391C42-AD22-4947-93F5-E7B261D71D7A}" presName="spacer" presStyleCnt="0"/>
      <dgm:spPr/>
    </dgm:pt>
    <dgm:pt modelId="{8BCF52EE-9053-4200-B5B2-A1C78C8352D3}" type="pres">
      <dgm:prSet presAssocID="{76B57DD2-6789-4E9A-885E-6E4CBFEDCB01}" presName="parentText" presStyleLbl="node1" presStyleIdx="1" presStyleCnt="5" custLinFactNeighborX="-3646" custLinFactNeighborY="-20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E845F-D053-4170-84B3-7C0C75A3F327}" type="pres">
      <dgm:prSet presAssocID="{7B75DF63-936D-49AE-BDCB-19886C5FE5CA}" presName="spacer" presStyleCnt="0"/>
      <dgm:spPr/>
    </dgm:pt>
    <dgm:pt modelId="{A3B64624-48E3-4A1B-9327-56D06BF27826}" type="pres">
      <dgm:prSet presAssocID="{454686C1-25C6-4909-8BD7-10A70C9EE9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D04F-E68C-4BE6-961E-BFD9E17A08B3}" type="pres">
      <dgm:prSet presAssocID="{C0BFDFFF-2BC5-493C-B156-21907D1A2947}" presName="spacer" presStyleCnt="0"/>
      <dgm:spPr/>
    </dgm:pt>
    <dgm:pt modelId="{43A3DD90-B723-42AF-8AB0-50D8D57445AA}" type="pres">
      <dgm:prSet presAssocID="{43088D60-05D4-4319-B4E5-046A54313048}" presName="parentText" presStyleLbl="node1" presStyleIdx="3" presStyleCnt="5" custScaleY="87808" custLinFactNeighborX="-10" custLinFactNeighborY="-222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DD068-5E94-4822-B450-66CDC0E315A7}" type="pres">
      <dgm:prSet presAssocID="{BB9AE1AF-6AFC-4856-9B53-F509E55005C1}" presName="spacer" presStyleCnt="0"/>
      <dgm:spPr/>
    </dgm:pt>
    <dgm:pt modelId="{530605CC-929D-4C2E-9B87-281BC03BD0F9}" type="pres">
      <dgm:prSet presAssocID="{ED54C199-DB33-438B-951B-C20A6B821F5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27ABD-EEB9-4D48-946F-C765DC419D5D}" type="presOf" srcId="{86C68E0D-9B34-44BB-A220-CA42F1C82027}" destId="{AF8439E0-080B-4B7C-A42A-852DE8C4F5A6}" srcOrd="0" destOrd="0" presId="urn:microsoft.com/office/officeart/2005/8/layout/vList2"/>
    <dgm:cxn modelId="{68CB6BC1-4C4F-4D67-B4CA-5A57AB8E5E66}" srcId="{86C68E0D-9B34-44BB-A220-CA42F1C82027}" destId="{43088D60-05D4-4319-B4E5-046A54313048}" srcOrd="3" destOrd="0" parTransId="{CEE1F8E2-7E0F-4C8C-8E80-0A0BAB0F4944}" sibTransId="{BB9AE1AF-6AFC-4856-9B53-F509E55005C1}"/>
    <dgm:cxn modelId="{1D3E6569-F17A-4F05-BC89-90DCB3D6B0C9}" srcId="{86C68E0D-9B34-44BB-A220-CA42F1C82027}" destId="{838DB6BD-52A0-4606-A6C2-FAE7C3BCE973}" srcOrd="0" destOrd="0" parTransId="{AF1DDE64-6854-4CE9-AF51-526284130F44}" sibTransId="{47391C42-AD22-4947-93F5-E7B261D71D7A}"/>
    <dgm:cxn modelId="{4A032491-98BD-4204-A593-17DB00E72CB3}" type="presOf" srcId="{454686C1-25C6-4909-8BD7-10A70C9EE941}" destId="{A3B64624-48E3-4A1B-9327-56D06BF27826}" srcOrd="0" destOrd="0" presId="urn:microsoft.com/office/officeart/2005/8/layout/vList2"/>
    <dgm:cxn modelId="{654C8E1F-C412-469D-9A6B-63E5BD6736AE}" srcId="{86C68E0D-9B34-44BB-A220-CA42F1C82027}" destId="{76B57DD2-6789-4E9A-885E-6E4CBFEDCB01}" srcOrd="1" destOrd="0" parTransId="{E686067E-8D92-4B5A-8D7A-DF26686CC0DE}" sibTransId="{7B75DF63-936D-49AE-BDCB-19886C5FE5CA}"/>
    <dgm:cxn modelId="{66A48038-F544-4B90-88CF-62CC67F49B66}" type="presOf" srcId="{43088D60-05D4-4319-B4E5-046A54313048}" destId="{43A3DD90-B723-42AF-8AB0-50D8D57445AA}" srcOrd="0" destOrd="0" presId="urn:microsoft.com/office/officeart/2005/8/layout/vList2"/>
    <dgm:cxn modelId="{FE9AA25E-51C5-4E89-983E-57B9A3992135}" type="presOf" srcId="{ED54C199-DB33-438B-951B-C20A6B821F55}" destId="{530605CC-929D-4C2E-9B87-281BC03BD0F9}" srcOrd="0" destOrd="0" presId="urn:microsoft.com/office/officeart/2005/8/layout/vList2"/>
    <dgm:cxn modelId="{00C91705-06FA-463F-91F4-25B07458B2ED}" type="presOf" srcId="{838DB6BD-52A0-4606-A6C2-FAE7C3BCE973}" destId="{E2B082A5-C728-4A2A-8572-DD589AB49E7F}" srcOrd="0" destOrd="0" presId="urn:microsoft.com/office/officeart/2005/8/layout/vList2"/>
    <dgm:cxn modelId="{49E7613C-17FE-4E4D-9731-42C2AA614AD4}" srcId="{86C68E0D-9B34-44BB-A220-CA42F1C82027}" destId="{454686C1-25C6-4909-8BD7-10A70C9EE941}" srcOrd="2" destOrd="0" parTransId="{6809A850-DA1E-41BA-A6E2-25985D1931C7}" sibTransId="{C0BFDFFF-2BC5-493C-B156-21907D1A2947}"/>
    <dgm:cxn modelId="{27A5EA4A-B247-4C8E-BB45-5BD36897AB82}" type="presOf" srcId="{76B57DD2-6789-4E9A-885E-6E4CBFEDCB01}" destId="{8BCF52EE-9053-4200-B5B2-A1C78C8352D3}" srcOrd="0" destOrd="0" presId="urn:microsoft.com/office/officeart/2005/8/layout/vList2"/>
    <dgm:cxn modelId="{5D9603EA-CB45-42D5-B610-237BB044C510}" srcId="{86C68E0D-9B34-44BB-A220-CA42F1C82027}" destId="{ED54C199-DB33-438B-951B-C20A6B821F55}" srcOrd="4" destOrd="0" parTransId="{56AAD0C4-F795-470D-A546-A877C15D10E4}" sibTransId="{55CCCFEB-4979-4090-B1DB-DF8EF5C99F52}"/>
    <dgm:cxn modelId="{B34377D3-E07A-486C-8A24-BC8EF035BAB1}" type="presParOf" srcId="{AF8439E0-080B-4B7C-A42A-852DE8C4F5A6}" destId="{E2B082A5-C728-4A2A-8572-DD589AB49E7F}" srcOrd="0" destOrd="0" presId="urn:microsoft.com/office/officeart/2005/8/layout/vList2"/>
    <dgm:cxn modelId="{2A55F6DF-5DA6-42BA-8F5B-FF7ADAA69882}" type="presParOf" srcId="{AF8439E0-080B-4B7C-A42A-852DE8C4F5A6}" destId="{D8C3FF41-DAA1-4623-849D-03DB3B953898}" srcOrd="1" destOrd="0" presId="urn:microsoft.com/office/officeart/2005/8/layout/vList2"/>
    <dgm:cxn modelId="{D18BCA36-82BF-4DE4-97E2-D9095BE883C6}" type="presParOf" srcId="{AF8439E0-080B-4B7C-A42A-852DE8C4F5A6}" destId="{8BCF52EE-9053-4200-B5B2-A1C78C8352D3}" srcOrd="2" destOrd="0" presId="urn:microsoft.com/office/officeart/2005/8/layout/vList2"/>
    <dgm:cxn modelId="{63071D5B-9E94-41C7-A9CC-504182C8F887}" type="presParOf" srcId="{AF8439E0-080B-4B7C-A42A-852DE8C4F5A6}" destId="{B9CE845F-D053-4170-84B3-7C0C75A3F327}" srcOrd="3" destOrd="0" presId="urn:microsoft.com/office/officeart/2005/8/layout/vList2"/>
    <dgm:cxn modelId="{C2582557-E0F3-4E9F-BA10-FC66AC0AABB5}" type="presParOf" srcId="{AF8439E0-080B-4B7C-A42A-852DE8C4F5A6}" destId="{A3B64624-48E3-4A1B-9327-56D06BF27826}" srcOrd="4" destOrd="0" presId="urn:microsoft.com/office/officeart/2005/8/layout/vList2"/>
    <dgm:cxn modelId="{45C6E659-DCBE-4986-865A-345005C3D265}" type="presParOf" srcId="{AF8439E0-080B-4B7C-A42A-852DE8C4F5A6}" destId="{25B7D04F-E68C-4BE6-961E-BFD9E17A08B3}" srcOrd="5" destOrd="0" presId="urn:microsoft.com/office/officeart/2005/8/layout/vList2"/>
    <dgm:cxn modelId="{DCBC27ED-C569-462E-B7DD-DB57C3264830}" type="presParOf" srcId="{AF8439E0-080B-4B7C-A42A-852DE8C4F5A6}" destId="{43A3DD90-B723-42AF-8AB0-50D8D57445AA}" srcOrd="6" destOrd="0" presId="urn:microsoft.com/office/officeart/2005/8/layout/vList2"/>
    <dgm:cxn modelId="{4EB264C0-C1DD-49F1-8497-572C791CC824}" type="presParOf" srcId="{AF8439E0-080B-4B7C-A42A-852DE8C4F5A6}" destId="{040DD068-5E94-4822-B450-66CDC0E315A7}" srcOrd="7" destOrd="0" presId="urn:microsoft.com/office/officeart/2005/8/layout/vList2"/>
    <dgm:cxn modelId="{6B796C92-DA7C-4371-BC4E-A9FE7A234A84}" type="presParOf" srcId="{AF8439E0-080B-4B7C-A42A-852DE8C4F5A6}" destId="{530605CC-929D-4C2E-9B87-281BC03BD0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C68E0D-9B34-44BB-A220-CA42F1C8202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8DB6BD-52A0-4606-A6C2-FAE7C3BCE973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2">
                  <a:lumMod val="75000"/>
                </a:schemeClr>
              </a:solidFill>
            </a:rPr>
            <a:t>OUTLINE</a:t>
          </a:r>
        </a:p>
      </dgm:t>
    </dgm:pt>
    <dgm:pt modelId="{AF1DDE64-6854-4CE9-AF51-526284130F44}" type="parTrans" cxnId="{1D3E6569-F17A-4F05-BC89-90DCB3D6B0C9}">
      <dgm:prSet/>
      <dgm:spPr/>
      <dgm:t>
        <a:bodyPr/>
        <a:lstStyle/>
        <a:p>
          <a:endParaRPr lang="en-GB"/>
        </a:p>
      </dgm:t>
    </dgm:pt>
    <dgm:pt modelId="{47391C42-AD22-4947-93F5-E7B261D71D7A}" type="sibTrans" cxnId="{1D3E6569-F17A-4F05-BC89-90DCB3D6B0C9}">
      <dgm:prSet/>
      <dgm:spPr/>
      <dgm:t>
        <a:bodyPr/>
        <a:lstStyle/>
        <a:p>
          <a:endParaRPr lang="en-GB"/>
        </a:p>
      </dgm:t>
    </dgm:pt>
    <dgm:pt modelId="{76B57DD2-6789-4E9A-885E-6E4CBFEDCB0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Overview of Eurostat activities in the Trade in Services domain</a:t>
          </a:r>
          <a:endParaRPr lang="en-GB" sz="2000" b="1" dirty="0">
            <a:solidFill>
              <a:schemeClr val="bg1"/>
            </a:solidFill>
          </a:endParaRPr>
        </a:p>
      </dgm:t>
    </dgm:pt>
    <dgm:pt modelId="{E686067E-8D92-4B5A-8D7A-DF26686CC0DE}" type="parTrans" cxnId="{654C8E1F-C412-469D-9A6B-63E5BD6736AE}">
      <dgm:prSet/>
      <dgm:spPr/>
      <dgm:t>
        <a:bodyPr/>
        <a:lstStyle/>
        <a:p>
          <a:endParaRPr lang="en-US"/>
        </a:p>
      </dgm:t>
    </dgm:pt>
    <dgm:pt modelId="{7B75DF63-936D-49AE-BDCB-19886C5FE5CA}" type="sibTrans" cxnId="{654C8E1F-C412-469D-9A6B-63E5BD6736AE}">
      <dgm:prSet/>
      <dgm:spPr/>
      <dgm:t>
        <a:bodyPr/>
        <a:lstStyle/>
        <a:p>
          <a:endParaRPr lang="en-US"/>
        </a:p>
      </dgm:t>
    </dgm:pt>
    <dgm:pt modelId="{43088D60-05D4-4319-B4E5-046A54313048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</a:rPr>
            <a:t>Modes of Supply (</a:t>
          </a:r>
          <a:r>
            <a:rPr lang="en-GB" sz="2000" b="1" dirty="0" err="1" smtClean="0">
              <a:solidFill>
                <a:schemeClr val="accent2">
                  <a:lumMod val="75000"/>
                </a:schemeClr>
              </a:solidFill>
            </a:rPr>
            <a:t>MoS</a:t>
          </a:r>
          <a:r>
            <a:rPr lang="en-GB" sz="2000" b="1" dirty="0" smtClean="0">
              <a:solidFill>
                <a:schemeClr val="accent2">
                  <a:lumMod val="75000"/>
                </a:schemeClr>
              </a:solidFill>
            </a:rPr>
            <a:t>)</a:t>
          </a:r>
          <a:endParaRPr lang="en-GB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CEE1F8E2-7E0F-4C8C-8E80-0A0BAB0F4944}" type="parTrans" cxnId="{68CB6BC1-4C4F-4D67-B4CA-5A57AB8E5E66}">
      <dgm:prSet/>
      <dgm:spPr/>
      <dgm:t>
        <a:bodyPr/>
        <a:lstStyle/>
        <a:p>
          <a:endParaRPr lang="en-US"/>
        </a:p>
      </dgm:t>
    </dgm:pt>
    <dgm:pt modelId="{BB9AE1AF-6AFC-4856-9B53-F509E55005C1}" type="sibTrans" cxnId="{68CB6BC1-4C4F-4D67-B4CA-5A57AB8E5E66}">
      <dgm:prSet/>
      <dgm:spPr/>
      <dgm:t>
        <a:bodyPr/>
        <a:lstStyle/>
        <a:p>
          <a:endParaRPr lang="en-US"/>
        </a:p>
      </dgm:t>
    </dgm:pt>
    <dgm:pt modelId="{454686C1-25C6-4909-8BD7-10A70C9EE94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Services trade by enterprise characteristics (STEC)</a:t>
          </a:r>
          <a:endParaRPr lang="en-GB" sz="2000" b="1" dirty="0">
            <a:solidFill>
              <a:schemeClr val="bg1"/>
            </a:solidFill>
          </a:endParaRPr>
        </a:p>
      </dgm:t>
    </dgm:pt>
    <dgm:pt modelId="{6809A850-DA1E-41BA-A6E2-25985D1931C7}" type="parTrans" cxnId="{49E7613C-17FE-4E4D-9731-42C2AA614AD4}">
      <dgm:prSet/>
      <dgm:spPr/>
      <dgm:t>
        <a:bodyPr/>
        <a:lstStyle/>
        <a:p>
          <a:endParaRPr lang="en-US"/>
        </a:p>
      </dgm:t>
    </dgm:pt>
    <dgm:pt modelId="{C0BFDFFF-2BC5-493C-B156-21907D1A2947}" type="sibTrans" cxnId="{49E7613C-17FE-4E4D-9731-42C2AA614AD4}">
      <dgm:prSet/>
      <dgm:spPr/>
      <dgm:t>
        <a:bodyPr/>
        <a:lstStyle/>
        <a:p>
          <a:endParaRPr lang="en-US"/>
        </a:p>
      </dgm:t>
    </dgm:pt>
    <dgm:pt modelId="{289AB78F-46F5-4F4C-BB4A-1AACF69FAAC6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ITSS by Broad Economic Categories (BEC) Rev.5</a:t>
          </a:r>
          <a:endParaRPr lang="en-GB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3E0BC127-EFFB-4DFE-9132-CA55B57E7AE8}" type="parTrans" cxnId="{2BDF18B7-D7C5-45A6-97EA-7C35AB088008}">
      <dgm:prSet/>
      <dgm:spPr/>
    </dgm:pt>
    <dgm:pt modelId="{2CB66551-8DE6-4DE4-8443-B2FA14BC3922}" type="sibTrans" cxnId="{2BDF18B7-D7C5-45A6-97EA-7C35AB088008}">
      <dgm:prSet/>
      <dgm:spPr/>
    </dgm:pt>
    <dgm:pt modelId="{AF8439E0-080B-4B7C-A42A-852DE8C4F5A6}" type="pres">
      <dgm:prSet presAssocID="{86C68E0D-9B34-44BB-A220-CA42F1C82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082A5-C728-4A2A-8572-DD589AB49E7F}" type="pres">
      <dgm:prSet presAssocID="{838DB6BD-52A0-4606-A6C2-FAE7C3BCE973}" presName="parentText" presStyleLbl="node1" presStyleIdx="0" presStyleCnt="5" custScaleY="91044" custLinFactY="-22145" custLinFactNeighborX="-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FF41-DAA1-4623-849D-03DB3B953898}" type="pres">
      <dgm:prSet presAssocID="{47391C42-AD22-4947-93F5-E7B261D71D7A}" presName="spacer" presStyleCnt="0"/>
      <dgm:spPr/>
    </dgm:pt>
    <dgm:pt modelId="{8BCF52EE-9053-4200-B5B2-A1C78C8352D3}" type="pres">
      <dgm:prSet presAssocID="{76B57DD2-6789-4E9A-885E-6E4CBFEDCB01}" presName="parentText" presStyleLbl="node1" presStyleIdx="1" presStyleCnt="5" custLinFactNeighborX="-3646" custLinFactNeighborY="-20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E845F-D053-4170-84B3-7C0C75A3F327}" type="pres">
      <dgm:prSet presAssocID="{7B75DF63-936D-49AE-BDCB-19886C5FE5CA}" presName="spacer" presStyleCnt="0"/>
      <dgm:spPr/>
    </dgm:pt>
    <dgm:pt modelId="{A3B64624-48E3-4A1B-9327-56D06BF27826}" type="pres">
      <dgm:prSet presAssocID="{454686C1-25C6-4909-8BD7-10A70C9EE941}" presName="parentText" presStyleLbl="node1" presStyleIdx="2" presStyleCnt="5" custLinFactNeighborX="-909" custLinFactNeighborY="-37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D04F-E68C-4BE6-961E-BFD9E17A08B3}" type="pres">
      <dgm:prSet presAssocID="{C0BFDFFF-2BC5-493C-B156-21907D1A2947}" presName="spacer" presStyleCnt="0"/>
      <dgm:spPr/>
    </dgm:pt>
    <dgm:pt modelId="{43A3DD90-B723-42AF-8AB0-50D8D57445AA}" type="pres">
      <dgm:prSet presAssocID="{43088D60-05D4-4319-B4E5-046A54313048}" presName="parentText" presStyleLbl="node1" presStyleIdx="3" presStyleCnt="5" custScaleY="87808" custLinFactNeighborX="-10" custLinFactNeighborY="-222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DD068-5E94-4822-B450-66CDC0E315A7}" type="pres">
      <dgm:prSet presAssocID="{BB9AE1AF-6AFC-4856-9B53-F509E55005C1}" presName="spacer" presStyleCnt="0"/>
      <dgm:spPr/>
    </dgm:pt>
    <dgm:pt modelId="{3BDF3783-2EE7-4FAC-8A89-B413D75E0DCB}" type="pres">
      <dgm:prSet presAssocID="{289AB78F-46F5-4F4C-BB4A-1AACF69FAA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F18B7-D7C5-45A6-97EA-7C35AB088008}" srcId="{86C68E0D-9B34-44BB-A220-CA42F1C82027}" destId="{289AB78F-46F5-4F4C-BB4A-1AACF69FAAC6}" srcOrd="4" destOrd="0" parTransId="{3E0BC127-EFFB-4DFE-9132-CA55B57E7AE8}" sibTransId="{2CB66551-8DE6-4DE4-8443-B2FA14BC3922}"/>
    <dgm:cxn modelId="{27A5EA4A-B247-4C8E-BB45-5BD36897AB82}" type="presOf" srcId="{76B57DD2-6789-4E9A-885E-6E4CBFEDCB01}" destId="{8BCF52EE-9053-4200-B5B2-A1C78C8352D3}" srcOrd="0" destOrd="0" presId="urn:microsoft.com/office/officeart/2005/8/layout/vList2"/>
    <dgm:cxn modelId="{4A032491-98BD-4204-A593-17DB00E72CB3}" type="presOf" srcId="{454686C1-25C6-4909-8BD7-10A70C9EE941}" destId="{A3B64624-48E3-4A1B-9327-56D06BF27826}" srcOrd="0" destOrd="0" presId="urn:microsoft.com/office/officeart/2005/8/layout/vList2"/>
    <dgm:cxn modelId="{00C91705-06FA-463F-91F4-25B07458B2ED}" type="presOf" srcId="{838DB6BD-52A0-4606-A6C2-FAE7C3BCE973}" destId="{E2B082A5-C728-4A2A-8572-DD589AB49E7F}" srcOrd="0" destOrd="0" presId="urn:microsoft.com/office/officeart/2005/8/layout/vList2"/>
    <dgm:cxn modelId="{097AF21B-3162-4C14-9648-19D5DBBBAFCE}" type="presOf" srcId="{289AB78F-46F5-4F4C-BB4A-1AACF69FAAC6}" destId="{3BDF3783-2EE7-4FAC-8A89-B413D75E0DCB}" srcOrd="0" destOrd="0" presId="urn:microsoft.com/office/officeart/2005/8/layout/vList2"/>
    <dgm:cxn modelId="{66A48038-F544-4B90-88CF-62CC67F49B66}" type="presOf" srcId="{43088D60-05D4-4319-B4E5-046A54313048}" destId="{43A3DD90-B723-42AF-8AB0-50D8D57445AA}" srcOrd="0" destOrd="0" presId="urn:microsoft.com/office/officeart/2005/8/layout/vList2"/>
    <dgm:cxn modelId="{1D3E6569-F17A-4F05-BC89-90DCB3D6B0C9}" srcId="{86C68E0D-9B34-44BB-A220-CA42F1C82027}" destId="{838DB6BD-52A0-4606-A6C2-FAE7C3BCE973}" srcOrd="0" destOrd="0" parTransId="{AF1DDE64-6854-4CE9-AF51-526284130F44}" sibTransId="{47391C42-AD22-4947-93F5-E7B261D71D7A}"/>
    <dgm:cxn modelId="{654C8E1F-C412-469D-9A6B-63E5BD6736AE}" srcId="{86C68E0D-9B34-44BB-A220-CA42F1C82027}" destId="{76B57DD2-6789-4E9A-885E-6E4CBFEDCB01}" srcOrd="1" destOrd="0" parTransId="{E686067E-8D92-4B5A-8D7A-DF26686CC0DE}" sibTransId="{7B75DF63-936D-49AE-BDCB-19886C5FE5CA}"/>
    <dgm:cxn modelId="{49E7613C-17FE-4E4D-9731-42C2AA614AD4}" srcId="{86C68E0D-9B34-44BB-A220-CA42F1C82027}" destId="{454686C1-25C6-4909-8BD7-10A70C9EE941}" srcOrd="2" destOrd="0" parTransId="{6809A850-DA1E-41BA-A6E2-25985D1931C7}" sibTransId="{C0BFDFFF-2BC5-493C-B156-21907D1A2947}"/>
    <dgm:cxn modelId="{68CB6BC1-4C4F-4D67-B4CA-5A57AB8E5E66}" srcId="{86C68E0D-9B34-44BB-A220-CA42F1C82027}" destId="{43088D60-05D4-4319-B4E5-046A54313048}" srcOrd="3" destOrd="0" parTransId="{CEE1F8E2-7E0F-4C8C-8E80-0A0BAB0F4944}" sibTransId="{BB9AE1AF-6AFC-4856-9B53-F509E55005C1}"/>
    <dgm:cxn modelId="{93327ABD-EEB9-4D48-946F-C765DC419D5D}" type="presOf" srcId="{86C68E0D-9B34-44BB-A220-CA42F1C82027}" destId="{AF8439E0-080B-4B7C-A42A-852DE8C4F5A6}" srcOrd="0" destOrd="0" presId="urn:microsoft.com/office/officeart/2005/8/layout/vList2"/>
    <dgm:cxn modelId="{B34377D3-E07A-486C-8A24-BC8EF035BAB1}" type="presParOf" srcId="{AF8439E0-080B-4B7C-A42A-852DE8C4F5A6}" destId="{E2B082A5-C728-4A2A-8572-DD589AB49E7F}" srcOrd="0" destOrd="0" presId="urn:microsoft.com/office/officeart/2005/8/layout/vList2"/>
    <dgm:cxn modelId="{2A55F6DF-5DA6-42BA-8F5B-FF7ADAA69882}" type="presParOf" srcId="{AF8439E0-080B-4B7C-A42A-852DE8C4F5A6}" destId="{D8C3FF41-DAA1-4623-849D-03DB3B953898}" srcOrd="1" destOrd="0" presId="urn:microsoft.com/office/officeart/2005/8/layout/vList2"/>
    <dgm:cxn modelId="{D18BCA36-82BF-4DE4-97E2-D9095BE883C6}" type="presParOf" srcId="{AF8439E0-080B-4B7C-A42A-852DE8C4F5A6}" destId="{8BCF52EE-9053-4200-B5B2-A1C78C8352D3}" srcOrd="2" destOrd="0" presId="urn:microsoft.com/office/officeart/2005/8/layout/vList2"/>
    <dgm:cxn modelId="{63071D5B-9E94-41C7-A9CC-504182C8F887}" type="presParOf" srcId="{AF8439E0-080B-4B7C-A42A-852DE8C4F5A6}" destId="{B9CE845F-D053-4170-84B3-7C0C75A3F327}" srcOrd="3" destOrd="0" presId="urn:microsoft.com/office/officeart/2005/8/layout/vList2"/>
    <dgm:cxn modelId="{C2582557-E0F3-4E9F-BA10-FC66AC0AABB5}" type="presParOf" srcId="{AF8439E0-080B-4B7C-A42A-852DE8C4F5A6}" destId="{A3B64624-48E3-4A1B-9327-56D06BF27826}" srcOrd="4" destOrd="0" presId="urn:microsoft.com/office/officeart/2005/8/layout/vList2"/>
    <dgm:cxn modelId="{45C6E659-DCBE-4986-865A-345005C3D265}" type="presParOf" srcId="{AF8439E0-080B-4B7C-A42A-852DE8C4F5A6}" destId="{25B7D04F-E68C-4BE6-961E-BFD9E17A08B3}" srcOrd="5" destOrd="0" presId="urn:microsoft.com/office/officeart/2005/8/layout/vList2"/>
    <dgm:cxn modelId="{DCBC27ED-C569-462E-B7DD-DB57C3264830}" type="presParOf" srcId="{AF8439E0-080B-4B7C-A42A-852DE8C4F5A6}" destId="{43A3DD90-B723-42AF-8AB0-50D8D57445AA}" srcOrd="6" destOrd="0" presId="urn:microsoft.com/office/officeart/2005/8/layout/vList2"/>
    <dgm:cxn modelId="{F4CF3CF2-1C5C-4FF0-94BC-BE39B82B8E86}" type="presParOf" srcId="{AF8439E0-080B-4B7C-A42A-852DE8C4F5A6}" destId="{040DD068-5E94-4822-B450-66CDC0E315A7}" srcOrd="7" destOrd="0" presId="urn:microsoft.com/office/officeart/2005/8/layout/vList2"/>
    <dgm:cxn modelId="{368C2CF7-B9B3-4106-9D7A-A61D04680E52}" type="presParOf" srcId="{AF8439E0-080B-4B7C-A42A-852DE8C4F5A6}" destId="{3BDF3783-2EE7-4FAC-8A89-B413D75E0D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1C19EB-A2F7-439B-908A-02F27E5D1C23}" type="doc">
      <dgm:prSet loTypeId="urn:microsoft.com/office/officeart/2005/8/layout/cycle4" loCatId="matrix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5694BE2D-CAB3-497C-96C5-DFF5607B1FF8}">
      <dgm:prSet phldrT="[Text]"/>
      <dgm:spPr/>
      <dgm:t>
        <a:bodyPr/>
        <a:lstStyle/>
        <a:p>
          <a:r>
            <a:rPr lang="en-US" dirty="0" smtClean="0"/>
            <a:t>Mode 1</a:t>
          </a:r>
          <a:endParaRPr lang="en-GB" dirty="0"/>
        </a:p>
      </dgm:t>
    </dgm:pt>
    <dgm:pt modelId="{453BDAD6-3EF9-4D20-867C-28256EBE2EE9}" type="parTrans" cxnId="{CE2A4501-C182-46BC-A6EC-A2EB6AEBFD83}">
      <dgm:prSet/>
      <dgm:spPr/>
      <dgm:t>
        <a:bodyPr/>
        <a:lstStyle/>
        <a:p>
          <a:endParaRPr lang="en-GB"/>
        </a:p>
      </dgm:t>
    </dgm:pt>
    <dgm:pt modelId="{AFB9406A-60F4-48F7-893D-4CBCF1150624}" type="sibTrans" cxnId="{CE2A4501-C182-46BC-A6EC-A2EB6AEBFD83}">
      <dgm:prSet/>
      <dgm:spPr/>
      <dgm:t>
        <a:bodyPr/>
        <a:lstStyle/>
        <a:p>
          <a:endParaRPr lang="en-GB"/>
        </a:p>
      </dgm:t>
    </dgm:pt>
    <dgm:pt modelId="{DE5A661A-90E3-4F45-A10A-6F0A4FD1A972}">
      <dgm:prSet phldrT="[Text]"/>
      <dgm:spPr/>
      <dgm:t>
        <a:bodyPr/>
        <a:lstStyle/>
        <a:p>
          <a:r>
            <a:rPr lang="en-US" dirty="0" smtClean="0"/>
            <a:t>ITSS </a:t>
          </a:r>
          <a:endParaRPr lang="en-GB" dirty="0"/>
        </a:p>
      </dgm:t>
    </dgm:pt>
    <dgm:pt modelId="{CB4D8FA8-E5A8-488C-82D8-4F8CC465BCA5}" type="parTrans" cxnId="{A748456B-B165-470A-99E2-54CFC5C85735}">
      <dgm:prSet/>
      <dgm:spPr/>
      <dgm:t>
        <a:bodyPr/>
        <a:lstStyle/>
        <a:p>
          <a:endParaRPr lang="en-GB"/>
        </a:p>
      </dgm:t>
    </dgm:pt>
    <dgm:pt modelId="{4D63A925-5286-4848-935E-659DFC0FB250}" type="sibTrans" cxnId="{A748456B-B165-470A-99E2-54CFC5C85735}">
      <dgm:prSet/>
      <dgm:spPr/>
      <dgm:t>
        <a:bodyPr/>
        <a:lstStyle/>
        <a:p>
          <a:endParaRPr lang="en-GB"/>
        </a:p>
      </dgm:t>
    </dgm:pt>
    <dgm:pt modelId="{0092DF55-9638-409B-B9A0-1CC0FBDA2D32}">
      <dgm:prSet phldrT="[Text]"/>
      <dgm:spPr/>
      <dgm:t>
        <a:bodyPr/>
        <a:lstStyle/>
        <a:p>
          <a:r>
            <a:rPr lang="en-US" dirty="0" smtClean="0"/>
            <a:t>Mode 2</a:t>
          </a:r>
          <a:endParaRPr lang="en-GB" dirty="0"/>
        </a:p>
      </dgm:t>
    </dgm:pt>
    <dgm:pt modelId="{4F49117A-6A0B-430E-A575-EBC87B7C8124}" type="parTrans" cxnId="{DE3B3A3B-810D-47E0-BA6C-D7D0174B155F}">
      <dgm:prSet/>
      <dgm:spPr/>
      <dgm:t>
        <a:bodyPr/>
        <a:lstStyle/>
        <a:p>
          <a:endParaRPr lang="en-GB"/>
        </a:p>
      </dgm:t>
    </dgm:pt>
    <dgm:pt modelId="{ECB40FBF-0A05-416E-B4D7-95CE24BC039B}" type="sibTrans" cxnId="{DE3B3A3B-810D-47E0-BA6C-D7D0174B155F}">
      <dgm:prSet/>
      <dgm:spPr/>
      <dgm:t>
        <a:bodyPr/>
        <a:lstStyle/>
        <a:p>
          <a:endParaRPr lang="en-GB"/>
        </a:p>
      </dgm:t>
    </dgm:pt>
    <dgm:pt modelId="{F66BBE78-C993-45EC-9BAD-17499A974497}">
      <dgm:prSet phldrT="[Text]"/>
      <dgm:spPr/>
      <dgm:t>
        <a:bodyPr/>
        <a:lstStyle/>
        <a:p>
          <a:r>
            <a:rPr lang="en-US" dirty="0" smtClean="0"/>
            <a:t>ITSS</a:t>
          </a:r>
          <a:endParaRPr lang="en-GB" dirty="0"/>
        </a:p>
      </dgm:t>
    </dgm:pt>
    <dgm:pt modelId="{2F85880C-00F0-4BD3-880C-179389FEED08}" type="parTrans" cxnId="{1D2E77FF-FC91-4071-88CF-85BD403EFDA9}">
      <dgm:prSet/>
      <dgm:spPr/>
      <dgm:t>
        <a:bodyPr/>
        <a:lstStyle/>
        <a:p>
          <a:endParaRPr lang="en-GB"/>
        </a:p>
      </dgm:t>
    </dgm:pt>
    <dgm:pt modelId="{8ACAF730-F1B8-42C8-BEFD-50AB717380F2}" type="sibTrans" cxnId="{1D2E77FF-FC91-4071-88CF-85BD403EFDA9}">
      <dgm:prSet/>
      <dgm:spPr/>
      <dgm:t>
        <a:bodyPr/>
        <a:lstStyle/>
        <a:p>
          <a:endParaRPr lang="en-GB"/>
        </a:p>
      </dgm:t>
    </dgm:pt>
    <dgm:pt modelId="{7A6E6510-3347-47C0-A26B-C7D7837FA9EE}">
      <dgm:prSet phldrT="[Text]"/>
      <dgm:spPr/>
      <dgm:t>
        <a:bodyPr/>
        <a:lstStyle/>
        <a:p>
          <a:r>
            <a:rPr lang="en-US" dirty="0" smtClean="0"/>
            <a:t>Mode 4</a:t>
          </a:r>
          <a:endParaRPr lang="en-GB" dirty="0"/>
        </a:p>
      </dgm:t>
    </dgm:pt>
    <dgm:pt modelId="{766BA76A-F848-4CEF-B90B-3645B142E0C5}" type="parTrans" cxnId="{25DBF7DF-4343-4579-B648-79378F5026C3}">
      <dgm:prSet/>
      <dgm:spPr/>
      <dgm:t>
        <a:bodyPr/>
        <a:lstStyle/>
        <a:p>
          <a:endParaRPr lang="en-GB"/>
        </a:p>
      </dgm:t>
    </dgm:pt>
    <dgm:pt modelId="{F5485FA3-DADF-4919-9221-0D577D4E6AD8}" type="sibTrans" cxnId="{25DBF7DF-4343-4579-B648-79378F5026C3}">
      <dgm:prSet/>
      <dgm:spPr/>
      <dgm:t>
        <a:bodyPr/>
        <a:lstStyle/>
        <a:p>
          <a:endParaRPr lang="en-GB"/>
        </a:p>
      </dgm:t>
    </dgm:pt>
    <dgm:pt modelId="{DC697506-DF10-49D4-950A-192640DA901A}">
      <dgm:prSet phldrT="[Text]"/>
      <dgm:spPr/>
      <dgm:t>
        <a:bodyPr/>
        <a:lstStyle/>
        <a:p>
          <a:r>
            <a:rPr lang="en-US" dirty="0" smtClean="0"/>
            <a:t>ITSS</a:t>
          </a:r>
          <a:endParaRPr lang="en-GB" dirty="0"/>
        </a:p>
      </dgm:t>
    </dgm:pt>
    <dgm:pt modelId="{AFE622B3-8C62-4472-95EA-53892EC5B780}" type="parTrans" cxnId="{208E46F7-2AA1-41AE-AF33-6A4292DFE338}">
      <dgm:prSet/>
      <dgm:spPr/>
      <dgm:t>
        <a:bodyPr/>
        <a:lstStyle/>
        <a:p>
          <a:endParaRPr lang="en-GB"/>
        </a:p>
      </dgm:t>
    </dgm:pt>
    <dgm:pt modelId="{3BA2E793-3B06-4488-9F92-F68449B8FDF6}" type="sibTrans" cxnId="{208E46F7-2AA1-41AE-AF33-6A4292DFE338}">
      <dgm:prSet/>
      <dgm:spPr/>
      <dgm:t>
        <a:bodyPr/>
        <a:lstStyle/>
        <a:p>
          <a:endParaRPr lang="en-GB"/>
        </a:p>
      </dgm:t>
    </dgm:pt>
    <dgm:pt modelId="{3615C4CE-1BBE-47C7-830E-E5D5EC9F563D}">
      <dgm:prSet phldrT="[Text]"/>
      <dgm:spPr/>
      <dgm:t>
        <a:bodyPr/>
        <a:lstStyle/>
        <a:p>
          <a:r>
            <a:rPr lang="en-US" dirty="0" smtClean="0"/>
            <a:t>Mode 3</a:t>
          </a:r>
          <a:endParaRPr lang="en-GB" dirty="0"/>
        </a:p>
      </dgm:t>
    </dgm:pt>
    <dgm:pt modelId="{B7FB3402-FC74-467B-928E-D71807A0CDBF}" type="parTrans" cxnId="{AD46F938-8BE6-4457-8B2D-B9C13563ED33}">
      <dgm:prSet/>
      <dgm:spPr/>
      <dgm:t>
        <a:bodyPr/>
        <a:lstStyle/>
        <a:p>
          <a:endParaRPr lang="en-GB"/>
        </a:p>
      </dgm:t>
    </dgm:pt>
    <dgm:pt modelId="{946A52BC-7C5A-492C-B40B-CB3C35F1C670}" type="sibTrans" cxnId="{AD46F938-8BE6-4457-8B2D-B9C13563ED33}">
      <dgm:prSet/>
      <dgm:spPr/>
      <dgm:t>
        <a:bodyPr/>
        <a:lstStyle/>
        <a:p>
          <a:endParaRPr lang="en-GB"/>
        </a:p>
      </dgm:t>
    </dgm:pt>
    <dgm:pt modelId="{970B463F-B585-4F37-B505-4FFDBFDDF339}">
      <dgm:prSet phldrT="[Text]"/>
      <dgm:spPr/>
      <dgm:t>
        <a:bodyPr/>
        <a:lstStyle/>
        <a:p>
          <a:r>
            <a:rPr lang="en-US" sz="1500" dirty="0" smtClean="0"/>
            <a:t>FATS</a:t>
          </a:r>
          <a:endParaRPr lang="en-GB" sz="1500" dirty="0"/>
        </a:p>
      </dgm:t>
    </dgm:pt>
    <dgm:pt modelId="{633E6EE1-E63E-4F3D-908E-765B8FDD6DB0}" type="parTrans" cxnId="{DBC972C2-547C-4388-8D11-8C0761E581EB}">
      <dgm:prSet/>
      <dgm:spPr/>
      <dgm:t>
        <a:bodyPr/>
        <a:lstStyle/>
        <a:p>
          <a:endParaRPr lang="en-GB"/>
        </a:p>
      </dgm:t>
    </dgm:pt>
    <dgm:pt modelId="{EB1C9A7E-EA6A-409A-96EB-F7ED7B3FB7B6}" type="sibTrans" cxnId="{DBC972C2-547C-4388-8D11-8C0761E581EB}">
      <dgm:prSet/>
      <dgm:spPr/>
      <dgm:t>
        <a:bodyPr/>
        <a:lstStyle/>
        <a:p>
          <a:endParaRPr lang="en-GB"/>
        </a:p>
      </dgm:t>
    </dgm:pt>
    <dgm:pt modelId="{75CF06D5-601A-46EF-92C5-97D9ECC52DBC}">
      <dgm:prSet phldrT="[Text]"/>
      <dgm:spPr/>
      <dgm:t>
        <a:bodyPr/>
        <a:lstStyle/>
        <a:p>
          <a:r>
            <a:rPr lang="en-GB" dirty="0" smtClean="0"/>
            <a:t>ITGS / TEC</a:t>
          </a:r>
          <a:endParaRPr lang="en-GB" dirty="0"/>
        </a:p>
      </dgm:t>
    </dgm:pt>
    <dgm:pt modelId="{D6B82EF1-4B1F-41AE-97E7-BE5AA0400CCE}" type="parTrans" cxnId="{4361DC8B-F688-4CC1-9A74-0EF92AAFD67B}">
      <dgm:prSet/>
      <dgm:spPr/>
      <dgm:t>
        <a:bodyPr/>
        <a:lstStyle/>
        <a:p>
          <a:endParaRPr lang="en-GB"/>
        </a:p>
      </dgm:t>
    </dgm:pt>
    <dgm:pt modelId="{4517A6F8-F535-4568-AD2E-C95516F4B605}" type="sibTrans" cxnId="{4361DC8B-F688-4CC1-9A74-0EF92AAFD67B}">
      <dgm:prSet/>
      <dgm:spPr/>
      <dgm:t>
        <a:bodyPr/>
        <a:lstStyle/>
        <a:p>
          <a:endParaRPr lang="en-GB"/>
        </a:p>
      </dgm:t>
    </dgm:pt>
    <dgm:pt modelId="{4EA20598-98E3-49CD-9F97-7EF9D7415DEC}">
      <dgm:prSet phldrT="[Text]" custT="1"/>
      <dgm:spPr/>
      <dgm:t>
        <a:bodyPr/>
        <a:lstStyle/>
        <a:p>
          <a:r>
            <a:rPr lang="en-US" sz="1500" dirty="0" smtClean="0"/>
            <a:t>ITSS </a:t>
          </a:r>
          <a:r>
            <a:rPr lang="en-US" sz="1200" dirty="0" smtClean="0"/>
            <a:t>(construction only)</a:t>
          </a:r>
          <a:endParaRPr lang="en-GB" sz="1200" dirty="0"/>
        </a:p>
      </dgm:t>
    </dgm:pt>
    <dgm:pt modelId="{C2FA8A54-9410-4509-BDF7-50BD5E8A39D0}" type="parTrans" cxnId="{CF28A814-166E-4B36-B968-1F30FABB6FB5}">
      <dgm:prSet/>
      <dgm:spPr/>
      <dgm:t>
        <a:bodyPr/>
        <a:lstStyle/>
        <a:p>
          <a:endParaRPr lang="en-GB"/>
        </a:p>
      </dgm:t>
    </dgm:pt>
    <dgm:pt modelId="{E10ABDC7-F16F-4812-8D6C-AC2F35CD0EB4}" type="sibTrans" cxnId="{CF28A814-166E-4B36-B968-1F30FABB6FB5}">
      <dgm:prSet/>
      <dgm:spPr/>
      <dgm:t>
        <a:bodyPr/>
        <a:lstStyle/>
        <a:p>
          <a:endParaRPr lang="en-GB"/>
        </a:p>
      </dgm:t>
    </dgm:pt>
    <dgm:pt modelId="{376432CB-17A3-476C-ACB8-03C33CD863E1}">
      <dgm:prSet phldrT="[Text]"/>
      <dgm:spPr/>
      <dgm:t>
        <a:bodyPr/>
        <a:lstStyle/>
        <a:p>
          <a:r>
            <a:rPr lang="en-GB" dirty="0" smtClean="0"/>
            <a:t>SBS</a:t>
          </a:r>
          <a:endParaRPr lang="en-GB" dirty="0"/>
        </a:p>
      </dgm:t>
    </dgm:pt>
    <dgm:pt modelId="{FCE5D85A-915B-4FEE-A294-E9BFBB33CF0E}" type="parTrans" cxnId="{63A64AF0-139C-44D7-9CBC-365F6580E588}">
      <dgm:prSet/>
      <dgm:spPr/>
      <dgm:t>
        <a:bodyPr/>
        <a:lstStyle/>
        <a:p>
          <a:endParaRPr lang="en-US"/>
        </a:p>
      </dgm:t>
    </dgm:pt>
    <dgm:pt modelId="{C73C0DA0-4007-4888-AB8B-00615350A2B4}" type="sibTrans" cxnId="{63A64AF0-139C-44D7-9CBC-365F6580E588}">
      <dgm:prSet/>
      <dgm:spPr/>
      <dgm:t>
        <a:bodyPr/>
        <a:lstStyle/>
        <a:p>
          <a:endParaRPr lang="en-US"/>
        </a:p>
      </dgm:t>
    </dgm:pt>
    <dgm:pt modelId="{D648144D-902D-4612-8478-FD6F05374B17}" type="pres">
      <dgm:prSet presAssocID="{881C19EB-A2F7-439B-908A-02F27E5D1C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6F5684-836F-4FDB-850F-17E31F3490F9}" type="pres">
      <dgm:prSet presAssocID="{881C19EB-A2F7-439B-908A-02F27E5D1C23}" presName="children" presStyleCnt="0"/>
      <dgm:spPr/>
    </dgm:pt>
    <dgm:pt modelId="{4C8284FB-9C30-410F-81E1-36985935CF9D}" type="pres">
      <dgm:prSet presAssocID="{881C19EB-A2F7-439B-908A-02F27E5D1C23}" presName="child1group" presStyleCnt="0"/>
      <dgm:spPr/>
    </dgm:pt>
    <dgm:pt modelId="{412D58BB-EDFC-48F8-B2D0-54D5EDE95E65}" type="pres">
      <dgm:prSet presAssocID="{881C19EB-A2F7-439B-908A-02F27E5D1C23}" presName="child1" presStyleLbl="bgAcc1" presStyleIdx="0" presStyleCnt="4"/>
      <dgm:spPr/>
      <dgm:t>
        <a:bodyPr/>
        <a:lstStyle/>
        <a:p>
          <a:endParaRPr lang="en-GB"/>
        </a:p>
      </dgm:t>
    </dgm:pt>
    <dgm:pt modelId="{86F1396A-20A4-45CF-8167-6505457E1138}" type="pres">
      <dgm:prSet presAssocID="{881C19EB-A2F7-439B-908A-02F27E5D1C2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E89BAC-C5BE-4A17-95DF-94B3A0DAD957}" type="pres">
      <dgm:prSet presAssocID="{881C19EB-A2F7-439B-908A-02F27E5D1C23}" presName="child2group" presStyleCnt="0"/>
      <dgm:spPr/>
    </dgm:pt>
    <dgm:pt modelId="{5A7F91A4-8824-4161-925F-8B50EBB10642}" type="pres">
      <dgm:prSet presAssocID="{881C19EB-A2F7-439B-908A-02F27E5D1C23}" presName="child2" presStyleLbl="bgAcc1" presStyleIdx="1" presStyleCnt="4"/>
      <dgm:spPr/>
      <dgm:t>
        <a:bodyPr/>
        <a:lstStyle/>
        <a:p>
          <a:endParaRPr lang="en-GB"/>
        </a:p>
      </dgm:t>
    </dgm:pt>
    <dgm:pt modelId="{BC9E5D68-0D19-4A7C-96B0-A53C5A90B54F}" type="pres">
      <dgm:prSet presAssocID="{881C19EB-A2F7-439B-908A-02F27E5D1C2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885E24-90D3-41EA-B61A-A8A60886FEBC}" type="pres">
      <dgm:prSet presAssocID="{881C19EB-A2F7-439B-908A-02F27E5D1C23}" presName="child3group" presStyleCnt="0"/>
      <dgm:spPr/>
    </dgm:pt>
    <dgm:pt modelId="{662013F7-F0AF-4FE1-B0B6-1D0F74D6CAF1}" type="pres">
      <dgm:prSet presAssocID="{881C19EB-A2F7-439B-908A-02F27E5D1C23}" presName="child3" presStyleLbl="bgAcc1" presStyleIdx="2" presStyleCnt="4"/>
      <dgm:spPr/>
      <dgm:t>
        <a:bodyPr/>
        <a:lstStyle/>
        <a:p>
          <a:endParaRPr lang="en-GB"/>
        </a:p>
      </dgm:t>
    </dgm:pt>
    <dgm:pt modelId="{0AC680A4-C11E-4DEE-8FC9-C21A7BAE8BF7}" type="pres">
      <dgm:prSet presAssocID="{881C19EB-A2F7-439B-908A-02F27E5D1C2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F8B211-C179-4382-A052-F80DDE3C5169}" type="pres">
      <dgm:prSet presAssocID="{881C19EB-A2F7-439B-908A-02F27E5D1C23}" presName="child4group" presStyleCnt="0"/>
      <dgm:spPr/>
    </dgm:pt>
    <dgm:pt modelId="{5D7EB425-A2E7-4D08-A75F-8A78CC477E4D}" type="pres">
      <dgm:prSet presAssocID="{881C19EB-A2F7-439B-908A-02F27E5D1C23}" presName="child4" presStyleLbl="bgAcc1" presStyleIdx="3" presStyleCnt="4" custScaleX="108124"/>
      <dgm:spPr/>
      <dgm:t>
        <a:bodyPr/>
        <a:lstStyle/>
        <a:p>
          <a:endParaRPr lang="en-GB"/>
        </a:p>
      </dgm:t>
    </dgm:pt>
    <dgm:pt modelId="{A87CEC2D-45AF-4FEA-904A-583B01ADF357}" type="pres">
      <dgm:prSet presAssocID="{881C19EB-A2F7-439B-908A-02F27E5D1C2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77A32-0B23-4DF4-964C-775AD5814FB3}" type="pres">
      <dgm:prSet presAssocID="{881C19EB-A2F7-439B-908A-02F27E5D1C23}" presName="childPlaceholder" presStyleCnt="0"/>
      <dgm:spPr/>
    </dgm:pt>
    <dgm:pt modelId="{DCFFF53A-2BB3-4431-B49A-68C8ED20E10E}" type="pres">
      <dgm:prSet presAssocID="{881C19EB-A2F7-439B-908A-02F27E5D1C23}" presName="circle" presStyleCnt="0"/>
      <dgm:spPr/>
    </dgm:pt>
    <dgm:pt modelId="{96EBA81C-C82C-4B24-A5F9-082D2CD54962}" type="pres">
      <dgm:prSet presAssocID="{881C19EB-A2F7-439B-908A-02F27E5D1C2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ECB482-73AA-47F0-8188-CEAD76AEFA79}" type="pres">
      <dgm:prSet presAssocID="{881C19EB-A2F7-439B-908A-02F27E5D1C2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3B1B4B-3727-4C58-BE81-C04DFDDCCB96}" type="pres">
      <dgm:prSet presAssocID="{881C19EB-A2F7-439B-908A-02F27E5D1C2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A93A1-CC84-47E4-A21E-BE6E091BB868}" type="pres">
      <dgm:prSet presAssocID="{881C19EB-A2F7-439B-908A-02F27E5D1C2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07F679-EABE-4989-AD7F-9E2EE7DC8B13}" type="pres">
      <dgm:prSet presAssocID="{881C19EB-A2F7-439B-908A-02F27E5D1C23}" presName="quadrantPlaceholder" presStyleCnt="0"/>
      <dgm:spPr/>
    </dgm:pt>
    <dgm:pt modelId="{531EC45B-9D6E-4FE1-A0FC-4E8A8ABB269F}" type="pres">
      <dgm:prSet presAssocID="{881C19EB-A2F7-439B-908A-02F27E5D1C23}" presName="center1" presStyleLbl="fgShp" presStyleIdx="0" presStyleCnt="2"/>
      <dgm:spPr/>
    </dgm:pt>
    <dgm:pt modelId="{83038C7D-DAE0-4D9B-814A-975EBDFA3D71}" type="pres">
      <dgm:prSet presAssocID="{881C19EB-A2F7-439B-908A-02F27E5D1C23}" presName="center2" presStyleLbl="fgShp" presStyleIdx="1" presStyleCnt="2"/>
      <dgm:spPr/>
    </dgm:pt>
  </dgm:ptLst>
  <dgm:cxnLst>
    <dgm:cxn modelId="{E3B7166B-F0C6-4B47-A53E-686CBCD15D64}" type="presOf" srcId="{3615C4CE-1BBE-47C7-830E-E5D5EC9F563D}" destId="{E41A93A1-CC84-47E4-A21E-BE6E091BB868}" srcOrd="0" destOrd="0" presId="urn:microsoft.com/office/officeart/2005/8/layout/cycle4"/>
    <dgm:cxn modelId="{208E46F7-2AA1-41AE-AF33-6A4292DFE338}" srcId="{7A6E6510-3347-47C0-A26B-C7D7837FA9EE}" destId="{DC697506-DF10-49D4-950A-192640DA901A}" srcOrd="0" destOrd="0" parTransId="{AFE622B3-8C62-4472-95EA-53892EC5B780}" sibTransId="{3BA2E793-3B06-4488-9F92-F68449B8FDF6}"/>
    <dgm:cxn modelId="{4361DC8B-F688-4CC1-9A74-0EF92AAFD67B}" srcId="{5694BE2D-CAB3-497C-96C5-DFF5607B1FF8}" destId="{75CF06D5-601A-46EF-92C5-97D9ECC52DBC}" srcOrd="1" destOrd="0" parTransId="{D6B82EF1-4B1F-41AE-97E7-BE5AA0400CCE}" sibTransId="{4517A6F8-F535-4568-AD2E-C95516F4B605}"/>
    <dgm:cxn modelId="{5E438D04-A935-466C-B5AB-1379D4501140}" type="presOf" srcId="{F66BBE78-C993-45EC-9BAD-17499A974497}" destId="{BC9E5D68-0D19-4A7C-96B0-A53C5A90B54F}" srcOrd="1" destOrd="0" presId="urn:microsoft.com/office/officeart/2005/8/layout/cycle4"/>
    <dgm:cxn modelId="{63A64AF0-139C-44D7-9CBC-365F6580E588}" srcId="{5694BE2D-CAB3-497C-96C5-DFF5607B1FF8}" destId="{376432CB-17A3-476C-ACB8-03C33CD863E1}" srcOrd="2" destOrd="0" parTransId="{FCE5D85A-915B-4FEE-A294-E9BFBB33CF0E}" sibTransId="{C73C0DA0-4007-4888-AB8B-00615350A2B4}"/>
    <dgm:cxn modelId="{DEABFF94-3ED0-475E-B8A4-A2C75277002B}" type="presOf" srcId="{75CF06D5-601A-46EF-92C5-97D9ECC52DBC}" destId="{412D58BB-EDFC-48F8-B2D0-54D5EDE95E65}" srcOrd="0" destOrd="1" presId="urn:microsoft.com/office/officeart/2005/8/layout/cycle4"/>
    <dgm:cxn modelId="{9E64C94C-D165-4E54-A9D8-55FA5B52AA7C}" type="presOf" srcId="{0092DF55-9638-409B-B9A0-1CC0FBDA2D32}" destId="{8AECB482-73AA-47F0-8188-CEAD76AEFA79}" srcOrd="0" destOrd="0" presId="urn:microsoft.com/office/officeart/2005/8/layout/cycle4"/>
    <dgm:cxn modelId="{DBC972C2-547C-4388-8D11-8C0761E581EB}" srcId="{3615C4CE-1BBE-47C7-830E-E5D5EC9F563D}" destId="{970B463F-B585-4F37-B505-4FFDBFDDF339}" srcOrd="0" destOrd="0" parTransId="{633E6EE1-E63E-4F3D-908E-765B8FDD6DB0}" sibTransId="{EB1C9A7E-EA6A-409A-96EB-F7ED7B3FB7B6}"/>
    <dgm:cxn modelId="{534C53CD-D915-44AB-A47B-50AABC916D54}" type="presOf" srcId="{970B463F-B585-4F37-B505-4FFDBFDDF339}" destId="{5D7EB425-A2E7-4D08-A75F-8A78CC477E4D}" srcOrd="0" destOrd="0" presId="urn:microsoft.com/office/officeart/2005/8/layout/cycle4"/>
    <dgm:cxn modelId="{A0CE85E7-482D-4261-88F9-30930BC890D1}" type="presOf" srcId="{DC697506-DF10-49D4-950A-192640DA901A}" destId="{0AC680A4-C11E-4DEE-8FC9-C21A7BAE8BF7}" srcOrd="1" destOrd="0" presId="urn:microsoft.com/office/officeart/2005/8/layout/cycle4"/>
    <dgm:cxn modelId="{25DBF7DF-4343-4579-B648-79378F5026C3}" srcId="{881C19EB-A2F7-439B-908A-02F27E5D1C23}" destId="{7A6E6510-3347-47C0-A26B-C7D7837FA9EE}" srcOrd="2" destOrd="0" parTransId="{766BA76A-F848-4CEF-B90B-3645B142E0C5}" sibTransId="{F5485FA3-DADF-4919-9221-0D577D4E6AD8}"/>
    <dgm:cxn modelId="{8B2AA5D6-8B4E-40F3-A3AB-B867199BBA43}" type="presOf" srcId="{75CF06D5-601A-46EF-92C5-97D9ECC52DBC}" destId="{86F1396A-20A4-45CF-8167-6505457E1138}" srcOrd="1" destOrd="1" presId="urn:microsoft.com/office/officeart/2005/8/layout/cycle4"/>
    <dgm:cxn modelId="{6020CD5F-7E60-4C73-8E4E-0831B05CE050}" type="presOf" srcId="{881C19EB-A2F7-439B-908A-02F27E5D1C23}" destId="{D648144D-902D-4612-8478-FD6F05374B17}" srcOrd="0" destOrd="0" presId="urn:microsoft.com/office/officeart/2005/8/layout/cycle4"/>
    <dgm:cxn modelId="{5CEAB21F-AF4F-4520-BA84-61263091F61F}" type="presOf" srcId="{DE5A661A-90E3-4F45-A10A-6F0A4FD1A972}" destId="{86F1396A-20A4-45CF-8167-6505457E1138}" srcOrd="1" destOrd="0" presId="urn:microsoft.com/office/officeart/2005/8/layout/cycle4"/>
    <dgm:cxn modelId="{BD120BF6-1BEE-4954-8FC5-498A0948559E}" type="presOf" srcId="{4EA20598-98E3-49CD-9F97-7EF9D7415DEC}" destId="{5D7EB425-A2E7-4D08-A75F-8A78CC477E4D}" srcOrd="0" destOrd="1" presId="urn:microsoft.com/office/officeart/2005/8/layout/cycle4"/>
    <dgm:cxn modelId="{A24D1239-9DC3-4A61-9998-5868825BDE88}" type="presOf" srcId="{376432CB-17A3-476C-ACB8-03C33CD863E1}" destId="{412D58BB-EDFC-48F8-B2D0-54D5EDE95E65}" srcOrd="0" destOrd="2" presId="urn:microsoft.com/office/officeart/2005/8/layout/cycle4"/>
    <dgm:cxn modelId="{1D2E77FF-FC91-4071-88CF-85BD403EFDA9}" srcId="{0092DF55-9638-409B-B9A0-1CC0FBDA2D32}" destId="{F66BBE78-C993-45EC-9BAD-17499A974497}" srcOrd="0" destOrd="0" parTransId="{2F85880C-00F0-4BD3-880C-179389FEED08}" sibTransId="{8ACAF730-F1B8-42C8-BEFD-50AB717380F2}"/>
    <dgm:cxn modelId="{D3BFB705-DB17-4E72-A49D-55DF2BE7B83B}" type="presOf" srcId="{5694BE2D-CAB3-497C-96C5-DFF5607B1FF8}" destId="{96EBA81C-C82C-4B24-A5F9-082D2CD54962}" srcOrd="0" destOrd="0" presId="urn:microsoft.com/office/officeart/2005/8/layout/cycle4"/>
    <dgm:cxn modelId="{1857D31C-59F9-4D15-90C5-43AB5B91CB14}" type="presOf" srcId="{DC697506-DF10-49D4-950A-192640DA901A}" destId="{662013F7-F0AF-4FE1-B0B6-1D0F74D6CAF1}" srcOrd="0" destOrd="0" presId="urn:microsoft.com/office/officeart/2005/8/layout/cycle4"/>
    <dgm:cxn modelId="{2416D8ED-37F8-46F0-B7D8-D83C8062EBD3}" type="presOf" srcId="{F66BBE78-C993-45EC-9BAD-17499A974497}" destId="{5A7F91A4-8824-4161-925F-8B50EBB10642}" srcOrd="0" destOrd="0" presId="urn:microsoft.com/office/officeart/2005/8/layout/cycle4"/>
    <dgm:cxn modelId="{03489F7E-654A-4C1B-9BDE-51E41E7A83B0}" type="presOf" srcId="{376432CB-17A3-476C-ACB8-03C33CD863E1}" destId="{86F1396A-20A4-45CF-8167-6505457E1138}" srcOrd="1" destOrd="2" presId="urn:microsoft.com/office/officeart/2005/8/layout/cycle4"/>
    <dgm:cxn modelId="{EEF78012-3D62-4B34-98D1-95EF2912DBCE}" type="presOf" srcId="{4EA20598-98E3-49CD-9F97-7EF9D7415DEC}" destId="{A87CEC2D-45AF-4FEA-904A-583B01ADF357}" srcOrd="1" destOrd="1" presId="urn:microsoft.com/office/officeart/2005/8/layout/cycle4"/>
    <dgm:cxn modelId="{370FBB82-65B5-4CD6-A13D-D17AAA5F2613}" type="presOf" srcId="{7A6E6510-3347-47C0-A26B-C7D7837FA9EE}" destId="{B63B1B4B-3727-4C58-BE81-C04DFDDCCB96}" srcOrd="0" destOrd="0" presId="urn:microsoft.com/office/officeart/2005/8/layout/cycle4"/>
    <dgm:cxn modelId="{88ABE8C9-EAC3-4BD2-845F-AEE05A927A2A}" type="presOf" srcId="{DE5A661A-90E3-4F45-A10A-6F0A4FD1A972}" destId="{412D58BB-EDFC-48F8-B2D0-54D5EDE95E65}" srcOrd="0" destOrd="0" presId="urn:microsoft.com/office/officeart/2005/8/layout/cycle4"/>
    <dgm:cxn modelId="{A748456B-B165-470A-99E2-54CFC5C85735}" srcId="{5694BE2D-CAB3-497C-96C5-DFF5607B1FF8}" destId="{DE5A661A-90E3-4F45-A10A-6F0A4FD1A972}" srcOrd="0" destOrd="0" parTransId="{CB4D8FA8-E5A8-488C-82D8-4F8CC465BCA5}" sibTransId="{4D63A925-5286-4848-935E-659DFC0FB250}"/>
    <dgm:cxn modelId="{DE3B3A3B-810D-47E0-BA6C-D7D0174B155F}" srcId="{881C19EB-A2F7-439B-908A-02F27E5D1C23}" destId="{0092DF55-9638-409B-B9A0-1CC0FBDA2D32}" srcOrd="1" destOrd="0" parTransId="{4F49117A-6A0B-430E-A575-EBC87B7C8124}" sibTransId="{ECB40FBF-0A05-416E-B4D7-95CE24BC039B}"/>
    <dgm:cxn modelId="{CF28A814-166E-4B36-B968-1F30FABB6FB5}" srcId="{3615C4CE-1BBE-47C7-830E-E5D5EC9F563D}" destId="{4EA20598-98E3-49CD-9F97-7EF9D7415DEC}" srcOrd="1" destOrd="0" parTransId="{C2FA8A54-9410-4509-BDF7-50BD5E8A39D0}" sibTransId="{E10ABDC7-F16F-4812-8D6C-AC2F35CD0EB4}"/>
    <dgm:cxn modelId="{CE2A4501-C182-46BC-A6EC-A2EB6AEBFD83}" srcId="{881C19EB-A2F7-439B-908A-02F27E5D1C23}" destId="{5694BE2D-CAB3-497C-96C5-DFF5607B1FF8}" srcOrd="0" destOrd="0" parTransId="{453BDAD6-3EF9-4D20-867C-28256EBE2EE9}" sibTransId="{AFB9406A-60F4-48F7-893D-4CBCF1150624}"/>
    <dgm:cxn modelId="{AD46F938-8BE6-4457-8B2D-B9C13563ED33}" srcId="{881C19EB-A2F7-439B-908A-02F27E5D1C23}" destId="{3615C4CE-1BBE-47C7-830E-E5D5EC9F563D}" srcOrd="3" destOrd="0" parTransId="{B7FB3402-FC74-467B-928E-D71807A0CDBF}" sibTransId="{946A52BC-7C5A-492C-B40B-CB3C35F1C670}"/>
    <dgm:cxn modelId="{DBC9F00C-E0FC-4198-A765-05D91578A6F4}" type="presOf" srcId="{970B463F-B585-4F37-B505-4FFDBFDDF339}" destId="{A87CEC2D-45AF-4FEA-904A-583B01ADF357}" srcOrd="1" destOrd="0" presId="urn:microsoft.com/office/officeart/2005/8/layout/cycle4"/>
    <dgm:cxn modelId="{50368B6B-2097-4E8C-9AA3-99CA60FA9724}" type="presParOf" srcId="{D648144D-902D-4612-8478-FD6F05374B17}" destId="{046F5684-836F-4FDB-850F-17E31F3490F9}" srcOrd="0" destOrd="0" presId="urn:microsoft.com/office/officeart/2005/8/layout/cycle4"/>
    <dgm:cxn modelId="{9E795C43-EF6F-4A4F-AFF3-9B9CC6882999}" type="presParOf" srcId="{046F5684-836F-4FDB-850F-17E31F3490F9}" destId="{4C8284FB-9C30-410F-81E1-36985935CF9D}" srcOrd="0" destOrd="0" presId="urn:microsoft.com/office/officeart/2005/8/layout/cycle4"/>
    <dgm:cxn modelId="{F88E068D-D67E-4356-A2D8-8F84E2194AC2}" type="presParOf" srcId="{4C8284FB-9C30-410F-81E1-36985935CF9D}" destId="{412D58BB-EDFC-48F8-B2D0-54D5EDE95E65}" srcOrd="0" destOrd="0" presId="urn:microsoft.com/office/officeart/2005/8/layout/cycle4"/>
    <dgm:cxn modelId="{5632DA02-C586-4788-BDC6-92E758C1295A}" type="presParOf" srcId="{4C8284FB-9C30-410F-81E1-36985935CF9D}" destId="{86F1396A-20A4-45CF-8167-6505457E1138}" srcOrd="1" destOrd="0" presId="urn:microsoft.com/office/officeart/2005/8/layout/cycle4"/>
    <dgm:cxn modelId="{EF014EF8-FBAC-4DD7-846C-6D71558DC1F7}" type="presParOf" srcId="{046F5684-836F-4FDB-850F-17E31F3490F9}" destId="{ABE89BAC-C5BE-4A17-95DF-94B3A0DAD957}" srcOrd="1" destOrd="0" presId="urn:microsoft.com/office/officeart/2005/8/layout/cycle4"/>
    <dgm:cxn modelId="{0B58EB75-235A-4FA2-BC17-97C677DDF1BD}" type="presParOf" srcId="{ABE89BAC-C5BE-4A17-95DF-94B3A0DAD957}" destId="{5A7F91A4-8824-4161-925F-8B50EBB10642}" srcOrd="0" destOrd="0" presId="urn:microsoft.com/office/officeart/2005/8/layout/cycle4"/>
    <dgm:cxn modelId="{143AA702-BAE1-4684-B9EC-55A139302082}" type="presParOf" srcId="{ABE89BAC-C5BE-4A17-95DF-94B3A0DAD957}" destId="{BC9E5D68-0D19-4A7C-96B0-A53C5A90B54F}" srcOrd="1" destOrd="0" presId="urn:microsoft.com/office/officeart/2005/8/layout/cycle4"/>
    <dgm:cxn modelId="{FBD2B9B0-E03B-4832-9C8E-127661895755}" type="presParOf" srcId="{046F5684-836F-4FDB-850F-17E31F3490F9}" destId="{2A885E24-90D3-41EA-B61A-A8A60886FEBC}" srcOrd="2" destOrd="0" presId="urn:microsoft.com/office/officeart/2005/8/layout/cycle4"/>
    <dgm:cxn modelId="{3A32476C-9453-44D9-90E9-226D2147C555}" type="presParOf" srcId="{2A885E24-90D3-41EA-B61A-A8A60886FEBC}" destId="{662013F7-F0AF-4FE1-B0B6-1D0F74D6CAF1}" srcOrd="0" destOrd="0" presId="urn:microsoft.com/office/officeart/2005/8/layout/cycle4"/>
    <dgm:cxn modelId="{5D9FEF57-8CDD-4E03-962E-F532B292B451}" type="presParOf" srcId="{2A885E24-90D3-41EA-B61A-A8A60886FEBC}" destId="{0AC680A4-C11E-4DEE-8FC9-C21A7BAE8BF7}" srcOrd="1" destOrd="0" presId="urn:microsoft.com/office/officeart/2005/8/layout/cycle4"/>
    <dgm:cxn modelId="{D6E3FA01-E66F-4472-A831-A58F58F3F61B}" type="presParOf" srcId="{046F5684-836F-4FDB-850F-17E31F3490F9}" destId="{5CF8B211-C179-4382-A052-F80DDE3C5169}" srcOrd="3" destOrd="0" presId="urn:microsoft.com/office/officeart/2005/8/layout/cycle4"/>
    <dgm:cxn modelId="{5723F1F0-CAC2-477C-A1CF-AADCC2530E28}" type="presParOf" srcId="{5CF8B211-C179-4382-A052-F80DDE3C5169}" destId="{5D7EB425-A2E7-4D08-A75F-8A78CC477E4D}" srcOrd="0" destOrd="0" presId="urn:microsoft.com/office/officeart/2005/8/layout/cycle4"/>
    <dgm:cxn modelId="{8340EEDC-DF65-4546-AED6-E1D403B6DCA1}" type="presParOf" srcId="{5CF8B211-C179-4382-A052-F80DDE3C5169}" destId="{A87CEC2D-45AF-4FEA-904A-583B01ADF357}" srcOrd="1" destOrd="0" presId="urn:microsoft.com/office/officeart/2005/8/layout/cycle4"/>
    <dgm:cxn modelId="{82A6949B-E7B8-4901-A228-B4549DA182B2}" type="presParOf" srcId="{046F5684-836F-4FDB-850F-17E31F3490F9}" destId="{85877A32-0B23-4DF4-964C-775AD5814FB3}" srcOrd="4" destOrd="0" presId="urn:microsoft.com/office/officeart/2005/8/layout/cycle4"/>
    <dgm:cxn modelId="{C5B91C5B-9C97-4CE4-AFC5-518FA53183C0}" type="presParOf" srcId="{D648144D-902D-4612-8478-FD6F05374B17}" destId="{DCFFF53A-2BB3-4431-B49A-68C8ED20E10E}" srcOrd="1" destOrd="0" presId="urn:microsoft.com/office/officeart/2005/8/layout/cycle4"/>
    <dgm:cxn modelId="{51BEE5E0-915D-4F0C-82DC-C70FAA8C3301}" type="presParOf" srcId="{DCFFF53A-2BB3-4431-B49A-68C8ED20E10E}" destId="{96EBA81C-C82C-4B24-A5F9-082D2CD54962}" srcOrd="0" destOrd="0" presId="urn:microsoft.com/office/officeart/2005/8/layout/cycle4"/>
    <dgm:cxn modelId="{841F319E-29C1-4016-845E-6E40392BC717}" type="presParOf" srcId="{DCFFF53A-2BB3-4431-B49A-68C8ED20E10E}" destId="{8AECB482-73AA-47F0-8188-CEAD76AEFA79}" srcOrd="1" destOrd="0" presId="urn:microsoft.com/office/officeart/2005/8/layout/cycle4"/>
    <dgm:cxn modelId="{08624E81-0169-4423-8F77-7BD5B7720B57}" type="presParOf" srcId="{DCFFF53A-2BB3-4431-B49A-68C8ED20E10E}" destId="{B63B1B4B-3727-4C58-BE81-C04DFDDCCB96}" srcOrd="2" destOrd="0" presId="urn:microsoft.com/office/officeart/2005/8/layout/cycle4"/>
    <dgm:cxn modelId="{C112090F-388C-4C6F-9A73-037A2D3FE870}" type="presParOf" srcId="{DCFFF53A-2BB3-4431-B49A-68C8ED20E10E}" destId="{E41A93A1-CC84-47E4-A21E-BE6E091BB868}" srcOrd="3" destOrd="0" presId="urn:microsoft.com/office/officeart/2005/8/layout/cycle4"/>
    <dgm:cxn modelId="{C2696CF0-9DA5-4ED0-8BFF-FDC9F3195B7A}" type="presParOf" srcId="{DCFFF53A-2BB3-4431-B49A-68C8ED20E10E}" destId="{3C07F679-EABE-4989-AD7F-9E2EE7DC8B13}" srcOrd="4" destOrd="0" presId="urn:microsoft.com/office/officeart/2005/8/layout/cycle4"/>
    <dgm:cxn modelId="{77358411-05A3-4BBB-8545-D25BFB952D95}" type="presParOf" srcId="{D648144D-902D-4612-8478-FD6F05374B17}" destId="{531EC45B-9D6E-4FE1-A0FC-4E8A8ABB269F}" srcOrd="2" destOrd="0" presId="urn:microsoft.com/office/officeart/2005/8/layout/cycle4"/>
    <dgm:cxn modelId="{1814215E-1129-4F91-AC0B-43ADA73B9DE5}" type="presParOf" srcId="{D648144D-902D-4612-8478-FD6F05374B17}" destId="{83038C7D-DAE0-4D9B-814A-975EBDFA3D7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C68E0D-9B34-44BB-A220-CA42F1C8202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8DB6BD-52A0-4606-A6C2-FAE7C3BCE973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2">
                  <a:lumMod val="75000"/>
                </a:schemeClr>
              </a:solidFill>
            </a:rPr>
            <a:t>OUTLINE</a:t>
          </a:r>
        </a:p>
      </dgm:t>
    </dgm:pt>
    <dgm:pt modelId="{AF1DDE64-6854-4CE9-AF51-526284130F44}" type="parTrans" cxnId="{1D3E6569-F17A-4F05-BC89-90DCB3D6B0C9}">
      <dgm:prSet/>
      <dgm:spPr/>
      <dgm:t>
        <a:bodyPr/>
        <a:lstStyle/>
        <a:p>
          <a:endParaRPr lang="en-GB"/>
        </a:p>
      </dgm:t>
    </dgm:pt>
    <dgm:pt modelId="{47391C42-AD22-4947-93F5-E7B261D71D7A}" type="sibTrans" cxnId="{1D3E6569-F17A-4F05-BC89-90DCB3D6B0C9}">
      <dgm:prSet/>
      <dgm:spPr/>
      <dgm:t>
        <a:bodyPr/>
        <a:lstStyle/>
        <a:p>
          <a:endParaRPr lang="en-GB"/>
        </a:p>
      </dgm:t>
    </dgm:pt>
    <dgm:pt modelId="{76B57DD2-6789-4E9A-885E-6E4CBFEDCB0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Overview of Eurostat activities in the Trade in Services domain</a:t>
          </a:r>
          <a:endParaRPr lang="en-GB" sz="2000" b="1" dirty="0">
            <a:solidFill>
              <a:schemeClr val="bg1"/>
            </a:solidFill>
          </a:endParaRPr>
        </a:p>
      </dgm:t>
    </dgm:pt>
    <dgm:pt modelId="{E686067E-8D92-4B5A-8D7A-DF26686CC0DE}" type="parTrans" cxnId="{654C8E1F-C412-469D-9A6B-63E5BD6736AE}">
      <dgm:prSet/>
      <dgm:spPr/>
      <dgm:t>
        <a:bodyPr/>
        <a:lstStyle/>
        <a:p>
          <a:endParaRPr lang="en-US"/>
        </a:p>
      </dgm:t>
    </dgm:pt>
    <dgm:pt modelId="{7B75DF63-936D-49AE-BDCB-19886C5FE5CA}" type="sibTrans" cxnId="{654C8E1F-C412-469D-9A6B-63E5BD6736AE}">
      <dgm:prSet/>
      <dgm:spPr/>
      <dgm:t>
        <a:bodyPr/>
        <a:lstStyle/>
        <a:p>
          <a:endParaRPr lang="en-US"/>
        </a:p>
      </dgm:t>
    </dgm:pt>
    <dgm:pt modelId="{E12C9B2B-AC0F-4E87-91CC-201965AF4B33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</a:rPr>
            <a:t>ITSS by Broad Economic Categories (BEC) Rev.5</a:t>
          </a:r>
          <a:endParaRPr lang="en-GB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4867B59D-711C-4101-980E-582A8F3D9F0A}" type="parTrans" cxnId="{1894E9E3-3588-4231-9B1D-E683D3E7EAC6}">
      <dgm:prSet/>
      <dgm:spPr/>
      <dgm:t>
        <a:bodyPr/>
        <a:lstStyle/>
        <a:p>
          <a:endParaRPr lang="en-US"/>
        </a:p>
      </dgm:t>
    </dgm:pt>
    <dgm:pt modelId="{589CCBE3-0F8A-4FE9-A854-DED40EFC6CE0}" type="sibTrans" cxnId="{1894E9E3-3588-4231-9B1D-E683D3E7EAC6}">
      <dgm:prSet/>
      <dgm:spPr/>
      <dgm:t>
        <a:bodyPr/>
        <a:lstStyle/>
        <a:p>
          <a:endParaRPr lang="en-US"/>
        </a:p>
      </dgm:t>
    </dgm:pt>
    <dgm:pt modelId="{43088D60-05D4-4319-B4E5-046A54313048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Modes of Supply (</a:t>
          </a:r>
          <a:r>
            <a:rPr lang="en-GB" sz="2000" b="1" dirty="0" err="1" smtClean="0">
              <a:solidFill>
                <a:schemeClr val="bg1"/>
              </a:solidFill>
            </a:rPr>
            <a:t>MoS</a:t>
          </a:r>
          <a:r>
            <a:rPr lang="en-GB" sz="2000" b="1" dirty="0" smtClean="0">
              <a:solidFill>
                <a:schemeClr val="bg1"/>
              </a:solidFill>
            </a:rPr>
            <a:t>) data and Compiler’s Guide</a:t>
          </a:r>
          <a:endParaRPr lang="en-GB" sz="2000" b="1" dirty="0">
            <a:solidFill>
              <a:schemeClr val="bg1"/>
            </a:solidFill>
          </a:endParaRPr>
        </a:p>
      </dgm:t>
    </dgm:pt>
    <dgm:pt modelId="{CEE1F8E2-7E0F-4C8C-8E80-0A0BAB0F4944}" type="parTrans" cxnId="{68CB6BC1-4C4F-4D67-B4CA-5A57AB8E5E66}">
      <dgm:prSet/>
      <dgm:spPr/>
      <dgm:t>
        <a:bodyPr/>
        <a:lstStyle/>
        <a:p>
          <a:endParaRPr lang="en-US"/>
        </a:p>
      </dgm:t>
    </dgm:pt>
    <dgm:pt modelId="{BB9AE1AF-6AFC-4856-9B53-F509E55005C1}" type="sibTrans" cxnId="{68CB6BC1-4C4F-4D67-B4CA-5A57AB8E5E66}">
      <dgm:prSet/>
      <dgm:spPr/>
      <dgm:t>
        <a:bodyPr/>
        <a:lstStyle/>
        <a:p>
          <a:endParaRPr lang="en-US"/>
        </a:p>
      </dgm:t>
    </dgm:pt>
    <dgm:pt modelId="{454686C1-25C6-4909-8BD7-10A70C9EE941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Services trade by enterprise characteristics (STEC)</a:t>
          </a:r>
          <a:endParaRPr lang="en-GB" sz="2000" b="1" dirty="0">
            <a:solidFill>
              <a:schemeClr val="bg1"/>
            </a:solidFill>
          </a:endParaRPr>
        </a:p>
      </dgm:t>
    </dgm:pt>
    <dgm:pt modelId="{6809A850-DA1E-41BA-A6E2-25985D1931C7}" type="parTrans" cxnId="{49E7613C-17FE-4E4D-9731-42C2AA614AD4}">
      <dgm:prSet/>
      <dgm:spPr/>
      <dgm:t>
        <a:bodyPr/>
        <a:lstStyle/>
        <a:p>
          <a:endParaRPr lang="en-US"/>
        </a:p>
      </dgm:t>
    </dgm:pt>
    <dgm:pt modelId="{C0BFDFFF-2BC5-493C-B156-21907D1A2947}" type="sibTrans" cxnId="{49E7613C-17FE-4E4D-9731-42C2AA614AD4}">
      <dgm:prSet/>
      <dgm:spPr/>
      <dgm:t>
        <a:bodyPr/>
        <a:lstStyle/>
        <a:p>
          <a:endParaRPr lang="en-US"/>
        </a:p>
      </dgm:t>
    </dgm:pt>
    <dgm:pt modelId="{AF8439E0-080B-4B7C-A42A-852DE8C4F5A6}" type="pres">
      <dgm:prSet presAssocID="{86C68E0D-9B34-44BB-A220-CA42F1C82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082A5-C728-4A2A-8572-DD589AB49E7F}" type="pres">
      <dgm:prSet presAssocID="{838DB6BD-52A0-4606-A6C2-FAE7C3BCE973}" presName="parentText" presStyleLbl="node1" presStyleIdx="0" presStyleCnt="5" custScaleY="91044" custLinFactY="-22145" custLinFactNeighborX="-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FF41-DAA1-4623-849D-03DB3B953898}" type="pres">
      <dgm:prSet presAssocID="{47391C42-AD22-4947-93F5-E7B261D71D7A}" presName="spacer" presStyleCnt="0"/>
      <dgm:spPr/>
    </dgm:pt>
    <dgm:pt modelId="{8BCF52EE-9053-4200-B5B2-A1C78C8352D3}" type="pres">
      <dgm:prSet presAssocID="{76B57DD2-6789-4E9A-885E-6E4CBFEDCB01}" presName="parentText" presStyleLbl="node1" presStyleIdx="1" presStyleCnt="5" custLinFactNeighborX="-3646" custLinFactNeighborY="-20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E845F-D053-4170-84B3-7C0C75A3F327}" type="pres">
      <dgm:prSet presAssocID="{7B75DF63-936D-49AE-BDCB-19886C5FE5CA}" presName="spacer" presStyleCnt="0"/>
      <dgm:spPr/>
    </dgm:pt>
    <dgm:pt modelId="{A3B64624-48E3-4A1B-9327-56D06BF27826}" type="pres">
      <dgm:prSet presAssocID="{454686C1-25C6-4909-8BD7-10A70C9EE941}" presName="parentText" presStyleLbl="node1" presStyleIdx="2" presStyleCnt="5" custLinFactNeighborX="-909" custLinFactNeighborY="-37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D04F-E68C-4BE6-961E-BFD9E17A08B3}" type="pres">
      <dgm:prSet presAssocID="{C0BFDFFF-2BC5-493C-B156-21907D1A2947}" presName="spacer" presStyleCnt="0"/>
      <dgm:spPr/>
    </dgm:pt>
    <dgm:pt modelId="{43A3DD90-B723-42AF-8AB0-50D8D57445AA}" type="pres">
      <dgm:prSet presAssocID="{43088D60-05D4-4319-B4E5-046A54313048}" presName="parentText" presStyleLbl="node1" presStyleIdx="3" presStyleCnt="5" custScaleY="87808" custLinFactNeighborX="-10" custLinFactNeighborY="-222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DD068-5E94-4822-B450-66CDC0E315A7}" type="pres">
      <dgm:prSet presAssocID="{BB9AE1AF-6AFC-4856-9B53-F509E55005C1}" presName="spacer" presStyleCnt="0"/>
      <dgm:spPr/>
    </dgm:pt>
    <dgm:pt modelId="{5694C6E4-7A2C-4E16-9846-22E8E3488272}" type="pres">
      <dgm:prSet presAssocID="{E12C9B2B-AC0F-4E87-91CC-201965AF4B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5EA4A-B247-4C8E-BB45-5BD36897AB82}" type="presOf" srcId="{76B57DD2-6789-4E9A-885E-6E4CBFEDCB01}" destId="{8BCF52EE-9053-4200-B5B2-A1C78C8352D3}" srcOrd="0" destOrd="0" presId="urn:microsoft.com/office/officeart/2005/8/layout/vList2"/>
    <dgm:cxn modelId="{4A032491-98BD-4204-A593-17DB00E72CB3}" type="presOf" srcId="{454686C1-25C6-4909-8BD7-10A70C9EE941}" destId="{A3B64624-48E3-4A1B-9327-56D06BF27826}" srcOrd="0" destOrd="0" presId="urn:microsoft.com/office/officeart/2005/8/layout/vList2"/>
    <dgm:cxn modelId="{00C91705-06FA-463F-91F4-25B07458B2ED}" type="presOf" srcId="{838DB6BD-52A0-4606-A6C2-FAE7C3BCE973}" destId="{E2B082A5-C728-4A2A-8572-DD589AB49E7F}" srcOrd="0" destOrd="0" presId="urn:microsoft.com/office/officeart/2005/8/layout/vList2"/>
    <dgm:cxn modelId="{66A48038-F544-4B90-88CF-62CC67F49B66}" type="presOf" srcId="{43088D60-05D4-4319-B4E5-046A54313048}" destId="{43A3DD90-B723-42AF-8AB0-50D8D57445AA}" srcOrd="0" destOrd="0" presId="urn:microsoft.com/office/officeart/2005/8/layout/vList2"/>
    <dgm:cxn modelId="{1D3E6569-F17A-4F05-BC89-90DCB3D6B0C9}" srcId="{86C68E0D-9B34-44BB-A220-CA42F1C82027}" destId="{838DB6BD-52A0-4606-A6C2-FAE7C3BCE973}" srcOrd="0" destOrd="0" parTransId="{AF1DDE64-6854-4CE9-AF51-526284130F44}" sibTransId="{47391C42-AD22-4947-93F5-E7B261D71D7A}"/>
    <dgm:cxn modelId="{654C8E1F-C412-469D-9A6B-63E5BD6736AE}" srcId="{86C68E0D-9B34-44BB-A220-CA42F1C82027}" destId="{76B57DD2-6789-4E9A-885E-6E4CBFEDCB01}" srcOrd="1" destOrd="0" parTransId="{E686067E-8D92-4B5A-8D7A-DF26686CC0DE}" sibTransId="{7B75DF63-936D-49AE-BDCB-19886C5FE5CA}"/>
    <dgm:cxn modelId="{1894E9E3-3588-4231-9B1D-E683D3E7EAC6}" srcId="{86C68E0D-9B34-44BB-A220-CA42F1C82027}" destId="{E12C9B2B-AC0F-4E87-91CC-201965AF4B33}" srcOrd="4" destOrd="0" parTransId="{4867B59D-711C-4101-980E-582A8F3D9F0A}" sibTransId="{589CCBE3-0F8A-4FE9-A854-DED40EFC6CE0}"/>
    <dgm:cxn modelId="{49E7613C-17FE-4E4D-9731-42C2AA614AD4}" srcId="{86C68E0D-9B34-44BB-A220-CA42F1C82027}" destId="{454686C1-25C6-4909-8BD7-10A70C9EE941}" srcOrd="2" destOrd="0" parTransId="{6809A850-DA1E-41BA-A6E2-25985D1931C7}" sibTransId="{C0BFDFFF-2BC5-493C-B156-21907D1A2947}"/>
    <dgm:cxn modelId="{72156C8A-8CD0-446F-B042-7D54C2540B65}" type="presOf" srcId="{E12C9B2B-AC0F-4E87-91CC-201965AF4B33}" destId="{5694C6E4-7A2C-4E16-9846-22E8E3488272}" srcOrd="0" destOrd="0" presId="urn:microsoft.com/office/officeart/2005/8/layout/vList2"/>
    <dgm:cxn modelId="{68CB6BC1-4C4F-4D67-B4CA-5A57AB8E5E66}" srcId="{86C68E0D-9B34-44BB-A220-CA42F1C82027}" destId="{43088D60-05D4-4319-B4E5-046A54313048}" srcOrd="3" destOrd="0" parTransId="{CEE1F8E2-7E0F-4C8C-8E80-0A0BAB0F4944}" sibTransId="{BB9AE1AF-6AFC-4856-9B53-F509E55005C1}"/>
    <dgm:cxn modelId="{93327ABD-EEB9-4D48-946F-C765DC419D5D}" type="presOf" srcId="{86C68E0D-9B34-44BB-A220-CA42F1C82027}" destId="{AF8439E0-080B-4B7C-A42A-852DE8C4F5A6}" srcOrd="0" destOrd="0" presId="urn:microsoft.com/office/officeart/2005/8/layout/vList2"/>
    <dgm:cxn modelId="{B34377D3-E07A-486C-8A24-BC8EF035BAB1}" type="presParOf" srcId="{AF8439E0-080B-4B7C-A42A-852DE8C4F5A6}" destId="{E2B082A5-C728-4A2A-8572-DD589AB49E7F}" srcOrd="0" destOrd="0" presId="urn:microsoft.com/office/officeart/2005/8/layout/vList2"/>
    <dgm:cxn modelId="{2A55F6DF-5DA6-42BA-8F5B-FF7ADAA69882}" type="presParOf" srcId="{AF8439E0-080B-4B7C-A42A-852DE8C4F5A6}" destId="{D8C3FF41-DAA1-4623-849D-03DB3B953898}" srcOrd="1" destOrd="0" presId="urn:microsoft.com/office/officeart/2005/8/layout/vList2"/>
    <dgm:cxn modelId="{D18BCA36-82BF-4DE4-97E2-D9095BE883C6}" type="presParOf" srcId="{AF8439E0-080B-4B7C-A42A-852DE8C4F5A6}" destId="{8BCF52EE-9053-4200-B5B2-A1C78C8352D3}" srcOrd="2" destOrd="0" presId="urn:microsoft.com/office/officeart/2005/8/layout/vList2"/>
    <dgm:cxn modelId="{63071D5B-9E94-41C7-A9CC-504182C8F887}" type="presParOf" srcId="{AF8439E0-080B-4B7C-A42A-852DE8C4F5A6}" destId="{B9CE845F-D053-4170-84B3-7C0C75A3F327}" srcOrd="3" destOrd="0" presId="urn:microsoft.com/office/officeart/2005/8/layout/vList2"/>
    <dgm:cxn modelId="{C2582557-E0F3-4E9F-BA10-FC66AC0AABB5}" type="presParOf" srcId="{AF8439E0-080B-4B7C-A42A-852DE8C4F5A6}" destId="{A3B64624-48E3-4A1B-9327-56D06BF27826}" srcOrd="4" destOrd="0" presId="urn:microsoft.com/office/officeart/2005/8/layout/vList2"/>
    <dgm:cxn modelId="{45C6E659-DCBE-4986-865A-345005C3D265}" type="presParOf" srcId="{AF8439E0-080B-4B7C-A42A-852DE8C4F5A6}" destId="{25B7D04F-E68C-4BE6-961E-BFD9E17A08B3}" srcOrd="5" destOrd="0" presId="urn:microsoft.com/office/officeart/2005/8/layout/vList2"/>
    <dgm:cxn modelId="{DCBC27ED-C569-462E-B7DD-DB57C3264830}" type="presParOf" srcId="{AF8439E0-080B-4B7C-A42A-852DE8C4F5A6}" destId="{43A3DD90-B723-42AF-8AB0-50D8D57445AA}" srcOrd="6" destOrd="0" presId="urn:microsoft.com/office/officeart/2005/8/layout/vList2"/>
    <dgm:cxn modelId="{BBA0B274-BBD3-47DA-B68B-A2733E287068}" type="presParOf" srcId="{AF8439E0-080B-4B7C-A42A-852DE8C4F5A6}" destId="{040DD068-5E94-4822-B450-66CDC0E315A7}" srcOrd="7" destOrd="0" presId="urn:microsoft.com/office/officeart/2005/8/layout/vList2"/>
    <dgm:cxn modelId="{795443C3-3F90-405D-B9AD-B6CD6663F863}" type="presParOf" srcId="{AF8439E0-080B-4B7C-A42A-852DE8C4F5A6}" destId="{5694C6E4-7A2C-4E16-9846-22E8E34882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82A5-C728-4A2A-8572-DD589AB49E7F}">
      <dsp:nvSpPr>
        <dsp:cNvPr id="0" name=""/>
        <dsp:cNvSpPr/>
      </dsp:nvSpPr>
      <dsp:spPr>
        <a:xfrm>
          <a:off x="0" y="0"/>
          <a:ext cx="7920111" cy="9373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accent2">
                  <a:lumMod val="75000"/>
                </a:schemeClr>
              </a:solidFill>
            </a:rPr>
            <a:t>OUTLINE</a:t>
          </a:r>
        </a:p>
      </dsp:txBody>
      <dsp:txXfrm>
        <a:off x="45760" y="45760"/>
        <a:ext cx="7828591" cy="845869"/>
      </dsp:txXfrm>
    </dsp:sp>
    <dsp:sp modelId="{8BCF52EE-9053-4200-B5B2-A1C78C8352D3}">
      <dsp:nvSpPr>
        <dsp:cNvPr id="0" name=""/>
        <dsp:cNvSpPr/>
      </dsp:nvSpPr>
      <dsp:spPr>
        <a:xfrm>
          <a:off x="0" y="1089274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</a:rPr>
            <a:t>Overview </a:t>
          </a: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</a:rPr>
            <a:t>of Eurostat activities in the Trade in Services domain</a:t>
          </a:r>
          <a:endParaRPr lang="en-GB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0261" y="1139535"/>
        <a:ext cx="7819589" cy="929078"/>
      </dsp:txXfrm>
    </dsp:sp>
    <dsp:sp modelId="{A3B64624-48E3-4A1B-9327-56D06BF27826}">
      <dsp:nvSpPr>
        <dsp:cNvPr id="0" name=""/>
        <dsp:cNvSpPr/>
      </dsp:nvSpPr>
      <dsp:spPr>
        <a:xfrm>
          <a:off x="0" y="2310170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Services trade by enterprise characteristics (STEC)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0261" y="2360431"/>
        <a:ext cx="7819589" cy="929078"/>
      </dsp:txXfrm>
    </dsp:sp>
    <dsp:sp modelId="{43A3DD90-B723-42AF-8AB0-50D8D57445AA}">
      <dsp:nvSpPr>
        <dsp:cNvPr id="0" name=""/>
        <dsp:cNvSpPr/>
      </dsp:nvSpPr>
      <dsp:spPr>
        <a:xfrm>
          <a:off x="0" y="3462985"/>
          <a:ext cx="7920111" cy="9040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Modes of Supply (</a:t>
          </a:r>
          <a:r>
            <a:rPr lang="en-GB" sz="2000" b="1" kern="1200" dirty="0" err="1" smtClean="0">
              <a:solidFill>
                <a:schemeClr val="bg1"/>
              </a:solidFill>
            </a:rPr>
            <a:t>MoS</a:t>
          </a:r>
          <a:r>
            <a:rPr lang="en-GB" sz="2000" b="1" kern="1200" dirty="0" smtClean="0">
              <a:solidFill>
                <a:schemeClr val="bg1"/>
              </a:solidFill>
            </a:rPr>
            <a:t>)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44133" y="3507118"/>
        <a:ext cx="7831845" cy="815805"/>
      </dsp:txXfrm>
    </dsp:sp>
    <dsp:sp modelId="{47D31088-BCB8-412C-AD38-68F64959C02C}">
      <dsp:nvSpPr>
        <dsp:cNvPr id="0" name=""/>
        <dsp:cNvSpPr/>
      </dsp:nvSpPr>
      <dsp:spPr>
        <a:xfrm>
          <a:off x="0" y="4560642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ITSS by Broad Economic Categories (BEC) Rev.5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0261" y="4610903"/>
        <a:ext cx="7819589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12796-7D3C-4728-B49C-81CFC771D010}">
      <dsp:nvSpPr>
        <dsp:cNvPr id="0" name=""/>
        <dsp:cNvSpPr/>
      </dsp:nvSpPr>
      <dsp:spPr>
        <a:xfrm>
          <a:off x="0" y="0"/>
          <a:ext cx="8701992" cy="4912321"/>
        </a:xfrm>
        <a:prstGeom prst="roundRect">
          <a:avLst>
            <a:gd name="adj" fmla="val 8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812507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ITSS</a:t>
          </a:r>
          <a:endParaRPr lang="en-US" sz="4000" b="1" kern="1200" dirty="0"/>
        </a:p>
      </dsp:txBody>
      <dsp:txXfrm>
        <a:off x="122295" y="122295"/>
        <a:ext cx="8457402" cy="4667731"/>
      </dsp:txXfrm>
    </dsp:sp>
    <dsp:sp modelId="{2B39FC76-2260-46D8-8F45-F444094E3801}">
      <dsp:nvSpPr>
        <dsp:cNvPr id="0" name=""/>
        <dsp:cNvSpPr/>
      </dsp:nvSpPr>
      <dsp:spPr>
        <a:xfrm>
          <a:off x="141999" y="952233"/>
          <a:ext cx="3447424" cy="7962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0F5494"/>
              </a:solidFill>
              <a:latin typeface="+mj-lt"/>
              <a:ea typeface="+mj-ea"/>
              <a:cs typeface="+mj-cs"/>
            </a:rPr>
            <a:t>ITSS by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F5494"/>
              </a:solidFill>
              <a:latin typeface="+mj-lt"/>
              <a:ea typeface="+mj-ea"/>
              <a:cs typeface="+mj-cs"/>
            </a:rPr>
            <a:t>partner, product</a:t>
          </a:r>
          <a:endParaRPr lang="en-US" sz="2400" b="1" kern="1200" dirty="0">
            <a:solidFill>
              <a:srgbClr val="0F5494"/>
            </a:solidFill>
            <a:latin typeface="+mj-lt"/>
            <a:ea typeface="+mj-ea"/>
            <a:cs typeface="+mj-cs"/>
          </a:endParaRPr>
        </a:p>
      </dsp:txBody>
      <dsp:txXfrm>
        <a:off x="166487" y="976721"/>
        <a:ext cx="3398448" cy="747289"/>
      </dsp:txXfrm>
    </dsp:sp>
    <dsp:sp modelId="{F75D5693-8CB5-4856-9B37-BD0E260294E7}">
      <dsp:nvSpPr>
        <dsp:cNvPr id="0" name=""/>
        <dsp:cNvSpPr/>
      </dsp:nvSpPr>
      <dsp:spPr>
        <a:xfrm>
          <a:off x="141711" y="1862082"/>
          <a:ext cx="3447711" cy="101795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491"/>
              <a:satOff val="4927"/>
              <a:lumOff val="619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kern="1200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Add:</a:t>
          </a:r>
          <a:r>
            <a:rPr lang="en-US" sz="2400" b="1" kern="1200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 enterprise characteristics  (STEC)</a:t>
          </a:r>
          <a:endParaRPr lang="en-US" sz="2400" b="1" kern="1200" dirty="0">
            <a:solidFill>
              <a:srgbClr val="D1692F"/>
            </a:solidFill>
            <a:latin typeface="+mj-lt"/>
            <a:ea typeface="+mj-ea"/>
            <a:cs typeface="+mj-cs"/>
          </a:endParaRPr>
        </a:p>
      </dsp:txBody>
      <dsp:txXfrm>
        <a:off x="173017" y="1893388"/>
        <a:ext cx="3385099" cy="955343"/>
      </dsp:txXfrm>
    </dsp:sp>
    <dsp:sp modelId="{40D66E2C-43DC-4962-8F05-7782C0208663}">
      <dsp:nvSpPr>
        <dsp:cNvPr id="0" name=""/>
        <dsp:cNvSpPr/>
      </dsp:nvSpPr>
      <dsp:spPr>
        <a:xfrm>
          <a:off x="134154" y="2993704"/>
          <a:ext cx="3507625" cy="76300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6983"/>
              <a:satOff val="9853"/>
              <a:lumOff val="123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kern="1200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Add:</a:t>
          </a:r>
          <a:r>
            <a:rPr lang="en-US" sz="2400" b="1" kern="1200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 Modes of Supply</a:t>
          </a:r>
          <a:endParaRPr lang="en-US" sz="2400" b="1" kern="1200" dirty="0">
            <a:solidFill>
              <a:srgbClr val="D1692F"/>
            </a:solidFill>
            <a:latin typeface="+mj-lt"/>
            <a:ea typeface="+mj-ea"/>
            <a:cs typeface="+mj-cs"/>
          </a:endParaRPr>
        </a:p>
      </dsp:txBody>
      <dsp:txXfrm>
        <a:off x="157619" y="3017169"/>
        <a:ext cx="3460695" cy="716074"/>
      </dsp:txXfrm>
    </dsp:sp>
    <dsp:sp modelId="{1A7D1ED4-2B08-4D02-A40F-7F17530B1E2A}">
      <dsp:nvSpPr>
        <dsp:cNvPr id="0" name=""/>
        <dsp:cNvSpPr/>
      </dsp:nvSpPr>
      <dsp:spPr>
        <a:xfrm>
          <a:off x="198799" y="3888433"/>
          <a:ext cx="3428302" cy="7962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0474"/>
              <a:satOff val="14780"/>
              <a:lumOff val="1859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D1692F"/>
              </a:solidFill>
              <a:latin typeface="+mj-lt"/>
              <a:ea typeface="+mj-ea"/>
              <a:cs typeface="+mj-cs"/>
            </a:rPr>
            <a:t>ITSS by BEC Rev. 5</a:t>
          </a:r>
          <a:endParaRPr lang="en-US" sz="2400" b="1" kern="1200" dirty="0">
            <a:solidFill>
              <a:srgbClr val="D1692F"/>
            </a:solidFill>
            <a:latin typeface="+mj-lt"/>
            <a:ea typeface="+mj-ea"/>
            <a:cs typeface="+mj-cs"/>
          </a:endParaRPr>
        </a:p>
      </dsp:txBody>
      <dsp:txXfrm>
        <a:off x="223287" y="3912921"/>
        <a:ext cx="3379326" cy="747289"/>
      </dsp:txXfrm>
    </dsp:sp>
    <dsp:sp modelId="{9164FDAC-F1FB-46B6-BDDF-6B51E75AF022}">
      <dsp:nvSpPr>
        <dsp:cNvPr id="0" name=""/>
        <dsp:cNvSpPr/>
      </dsp:nvSpPr>
      <dsp:spPr>
        <a:xfrm>
          <a:off x="3863423" y="432055"/>
          <a:ext cx="4596875" cy="4166547"/>
        </a:xfrm>
        <a:prstGeom prst="roundRect">
          <a:avLst>
            <a:gd name="adj" fmla="val 10500"/>
          </a:avLst>
        </a:prstGeom>
        <a:solidFill>
          <a:schemeClr val="accent1">
            <a:shade val="50000"/>
            <a:hueOff val="11638"/>
            <a:satOff val="16422"/>
            <a:lumOff val="206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2183527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Classifications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Correspondence tables</a:t>
          </a:r>
          <a:endParaRPr lang="en-US" sz="2600" b="1" kern="1200" dirty="0"/>
        </a:p>
      </dsp:txBody>
      <dsp:txXfrm>
        <a:off x="3991559" y="560191"/>
        <a:ext cx="4340603" cy="3910275"/>
      </dsp:txXfrm>
    </dsp:sp>
    <dsp:sp modelId="{E2B4731E-C6DB-47DB-9035-A13430133515}">
      <dsp:nvSpPr>
        <dsp:cNvPr id="0" name=""/>
        <dsp:cNvSpPr/>
      </dsp:nvSpPr>
      <dsp:spPr>
        <a:xfrm>
          <a:off x="3949463" y="2009327"/>
          <a:ext cx="1578618" cy="4929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3965"/>
              <a:satOff val="19706"/>
              <a:lumOff val="2479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EBOPS</a:t>
          </a:r>
          <a:endParaRPr lang="en-US" sz="2000" kern="1200" dirty="0"/>
        </a:p>
      </dsp:txBody>
      <dsp:txXfrm>
        <a:off x="3964624" y="2024488"/>
        <a:ext cx="1548296" cy="462652"/>
      </dsp:txXfrm>
    </dsp:sp>
    <dsp:sp modelId="{8DD07FC7-5337-485B-A642-8F214C08A383}">
      <dsp:nvSpPr>
        <dsp:cNvPr id="0" name=""/>
        <dsp:cNvSpPr/>
      </dsp:nvSpPr>
      <dsp:spPr>
        <a:xfrm>
          <a:off x="3949463" y="2592235"/>
          <a:ext cx="1578618" cy="4929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7456"/>
              <a:satOff val="24633"/>
              <a:lumOff val="3099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CPA</a:t>
          </a:r>
          <a:endParaRPr lang="en-US" sz="2000" kern="1200" dirty="0"/>
        </a:p>
      </dsp:txBody>
      <dsp:txXfrm>
        <a:off x="3964624" y="2607396"/>
        <a:ext cx="1548296" cy="462652"/>
      </dsp:txXfrm>
    </dsp:sp>
    <dsp:sp modelId="{6B7C083F-7396-41F1-A4FE-A39763D767BC}">
      <dsp:nvSpPr>
        <dsp:cNvPr id="0" name=""/>
        <dsp:cNvSpPr/>
      </dsp:nvSpPr>
      <dsp:spPr>
        <a:xfrm>
          <a:off x="3949463" y="3168352"/>
          <a:ext cx="1578618" cy="4929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3965"/>
              <a:satOff val="19706"/>
              <a:lumOff val="2479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BEC</a:t>
          </a:r>
          <a:endParaRPr lang="en-US" sz="2000" kern="1200" dirty="0"/>
        </a:p>
      </dsp:txBody>
      <dsp:txXfrm>
        <a:off x="3964624" y="3183513"/>
        <a:ext cx="1548296" cy="462652"/>
      </dsp:txXfrm>
    </dsp:sp>
    <dsp:sp modelId="{246EF69D-9866-48EF-B35B-456B7912F81E}">
      <dsp:nvSpPr>
        <dsp:cNvPr id="0" name=""/>
        <dsp:cNvSpPr/>
      </dsp:nvSpPr>
      <dsp:spPr>
        <a:xfrm>
          <a:off x="3949463" y="3744479"/>
          <a:ext cx="1578618" cy="4929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0474"/>
              <a:satOff val="14780"/>
              <a:lumOff val="1859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NACE</a:t>
          </a:r>
          <a:endParaRPr lang="en-US" sz="2000" kern="1200" dirty="0"/>
        </a:p>
      </dsp:txBody>
      <dsp:txXfrm>
        <a:off x="3964624" y="3759640"/>
        <a:ext cx="1548296" cy="462652"/>
      </dsp:txXfrm>
    </dsp:sp>
    <dsp:sp modelId="{32E6C72D-FEC5-41E5-A91C-A81A5DD5DACB}">
      <dsp:nvSpPr>
        <dsp:cNvPr id="0" name=""/>
        <dsp:cNvSpPr/>
      </dsp:nvSpPr>
      <dsp:spPr>
        <a:xfrm>
          <a:off x="5821663" y="1872213"/>
          <a:ext cx="2498161" cy="2412794"/>
        </a:xfrm>
        <a:prstGeom prst="roundRect">
          <a:avLst>
            <a:gd name="adj" fmla="val 10500"/>
          </a:avLst>
        </a:prstGeom>
        <a:solidFill>
          <a:srgbClr val="E8E8F8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1109093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Methodology</a:t>
          </a:r>
          <a:endParaRPr lang="en-US" sz="2200" b="1" kern="1200" dirty="0"/>
        </a:p>
      </dsp:txBody>
      <dsp:txXfrm>
        <a:off x="5895865" y="1946415"/>
        <a:ext cx="2349757" cy="2264390"/>
      </dsp:txXfrm>
    </dsp:sp>
    <dsp:sp modelId="{A7021A20-F6F2-43C5-B201-EF56E3BFE6FF}">
      <dsp:nvSpPr>
        <dsp:cNvPr id="0" name=""/>
        <dsp:cNvSpPr/>
      </dsp:nvSpPr>
      <dsp:spPr>
        <a:xfrm>
          <a:off x="5942840" y="2592285"/>
          <a:ext cx="768098" cy="15770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6983"/>
              <a:satOff val="9853"/>
              <a:lumOff val="123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Compliance</a:t>
          </a:r>
          <a:endParaRPr lang="en-US" sz="1800" kern="1200" dirty="0"/>
        </a:p>
      </dsp:txBody>
      <dsp:txXfrm>
        <a:off x="5966462" y="2615907"/>
        <a:ext cx="720854" cy="1529758"/>
      </dsp:txXfrm>
    </dsp:sp>
    <dsp:sp modelId="{B30C4558-A9B0-4499-ACB6-6A15B294DEEC}">
      <dsp:nvSpPr>
        <dsp:cNvPr id="0" name=""/>
        <dsp:cNvSpPr/>
      </dsp:nvSpPr>
      <dsp:spPr>
        <a:xfrm>
          <a:off x="6886753" y="2598559"/>
          <a:ext cx="809299" cy="155433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491"/>
              <a:satOff val="4927"/>
              <a:lumOff val="619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 reporting</a:t>
          </a:r>
          <a:endParaRPr lang="en-US" sz="1800" kern="1200" dirty="0"/>
        </a:p>
      </dsp:txBody>
      <dsp:txXfrm>
        <a:off x="6911642" y="2623448"/>
        <a:ext cx="759521" cy="1504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82A5-C728-4A2A-8572-DD589AB49E7F}">
      <dsp:nvSpPr>
        <dsp:cNvPr id="0" name=""/>
        <dsp:cNvSpPr/>
      </dsp:nvSpPr>
      <dsp:spPr>
        <a:xfrm>
          <a:off x="0" y="0"/>
          <a:ext cx="7920111" cy="9373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accent2">
                  <a:lumMod val="75000"/>
                </a:schemeClr>
              </a:solidFill>
            </a:rPr>
            <a:t>OUTLINE</a:t>
          </a:r>
        </a:p>
      </dsp:txBody>
      <dsp:txXfrm>
        <a:off x="45760" y="45760"/>
        <a:ext cx="7828591" cy="845869"/>
      </dsp:txXfrm>
    </dsp:sp>
    <dsp:sp modelId="{8BCF52EE-9053-4200-B5B2-A1C78C8352D3}">
      <dsp:nvSpPr>
        <dsp:cNvPr id="0" name=""/>
        <dsp:cNvSpPr/>
      </dsp:nvSpPr>
      <dsp:spPr>
        <a:xfrm>
          <a:off x="0" y="1089274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Overview of </a:t>
          </a:r>
          <a:r>
            <a:rPr lang="en-GB" sz="2000" b="1" kern="1200" dirty="0" smtClean="0">
              <a:solidFill>
                <a:schemeClr val="bg1"/>
              </a:solidFill>
            </a:rPr>
            <a:t>Eurostat activities in the Trade in Services domain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0261" y="1139535"/>
        <a:ext cx="7819589" cy="929078"/>
      </dsp:txXfrm>
    </dsp:sp>
    <dsp:sp modelId="{A3B64624-48E3-4A1B-9327-56D06BF27826}">
      <dsp:nvSpPr>
        <dsp:cNvPr id="0" name=""/>
        <dsp:cNvSpPr/>
      </dsp:nvSpPr>
      <dsp:spPr>
        <a:xfrm>
          <a:off x="0" y="2310170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</a:rPr>
            <a:t>Services trade by enterprise characteristics (STEC)</a:t>
          </a:r>
          <a:endParaRPr lang="en-GB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0261" y="2360431"/>
        <a:ext cx="7819589" cy="929078"/>
      </dsp:txXfrm>
    </dsp:sp>
    <dsp:sp modelId="{43A3DD90-B723-42AF-8AB0-50D8D57445AA}">
      <dsp:nvSpPr>
        <dsp:cNvPr id="0" name=""/>
        <dsp:cNvSpPr/>
      </dsp:nvSpPr>
      <dsp:spPr>
        <a:xfrm>
          <a:off x="0" y="3462985"/>
          <a:ext cx="7920111" cy="9040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Modes of Supply (</a:t>
          </a:r>
          <a:r>
            <a:rPr lang="en-GB" sz="2000" b="1" kern="1200" dirty="0" err="1" smtClean="0">
              <a:solidFill>
                <a:schemeClr val="bg1"/>
              </a:solidFill>
            </a:rPr>
            <a:t>MoS</a:t>
          </a:r>
          <a:r>
            <a:rPr lang="en-GB" sz="2000" b="1" kern="1200" dirty="0" smtClean="0">
              <a:solidFill>
                <a:schemeClr val="bg1"/>
              </a:solidFill>
            </a:rPr>
            <a:t>)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44133" y="3507118"/>
        <a:ext cx="7831845" cy="815805"/>
      </dsp:txXfrm>
    </dsp:sp>
    <dsp:sp modelId="{530605CC-929D-4C2E-9B87-281BC03BD0F9}">
      <dsp:nvSpPr>
        <dsp:cNvPr id="0" name=""/>
        <dsp:cNvSpPr/>
      </dsp:nvSpPr>
      <dsp:spPr>
        <a:xfrm>
          <a:off x="0" y="4560642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>
              <a:solidFill>
                <a:schemeClr val="bg1"/>
              </a:solidFill>
            </a:rPr>
            <a:t>ITSS by Broad Economic Categories (BEC) Rev.5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0261" y="4610903"/>
        <a:ext cx="7819589" cy="92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82A5-C728-4A2A-8572-DD589AB49E7F}">
      <dsp:nvSpPr>
        <dsp:cNvPr id="0" name=""/>
        <dsp:cNvSpPr/>
      </dsp:nvSpPr>
      <dsp:spPr>
        <a:xfrm>
          <a:off x="0" y="0"/>
          <a:ext cx="7920111" cy="9373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accent2">
                  <a:lumMod val="75000"/>
                </a:schemeClr>
              </a:solidFill>
            </a:rPr>
            <a:t>OUTLINE</a:t>
          </a:r>
        </a:p>
      </dsp:txBody>
      <dsp:txXfrm>
        <a:off x="45760" y="45760"/>
        <a:ext cx="7828591" cy="845869"/>
      </dsp:txXfrm>
    </dsp:sp>
    <dsp:sp modelId="{8BCF52EE-9053-4200-B5B2-A1C78C8352D3}">
      <dsp:nvSpPr>
        <dsp:cNvPr id="0" name=""/>
        <dsp:cNvSpPr/>
      </dsp:nvSpPr>
      <dsp:spPr>
        <a:xfrm>
          <a:off x="0" y="1089274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Overview of Eurostat activities in the Trade in Services domain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0261" y="1139535"/>
        <a:ext cx="7819589" cy="929078"/>
      </dsp:txXfrm>
    </dsp:sp>
    <dsp:sp modelId="{A3B64624-48E3-4A1B-9327-56D06BF27826}">
      <dsp:nvSpPr>
        <dsp:cNvPr id="0" name=""/>
        <dsp:cNvSpPr/>
      </dsp:nvSpPr>
      <dsp:spPr>
        <a:xfrm>
          <a:off x="0" y="2304256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Services trade by enterprise characteristics (STEC)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0261" y="2354517"/>
        <a:ext cx="7819589" cy="929078"/>
      </dsp:txXfrm>
    </dsp:sp>
    <dsp:sp modelId="{43A3DD90-B723-42AF-8AB0-50D8D57445AA}">
      <dsp:nvSpPr>
        <dsp:cNvPr id="0" name=""/>
        <dsp:cNvSpPr/>
      </dsp:nvSpPr>
      <dsp:spPr>
        <a:xfrm>
          <a:off x="0" y="3462985"/>
          <a:ext cx="7920111" cy="9040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</a:rPr>
            <a:t>Modes of Supply (</a:t>
          </a:r>
          <a:r>
            <a:rPr lang="en-GB" sz="2000" b="1" kern="1200" dirty="0" err="1" smtClean="0">
              <a:solidFill>
                <a:schemeClr val="accent2">
                  <a:lumMod val="75000"/>
                </a:schemeClr>
              </a:solidFill>
            </a:rPr>
            <a:t>MoS</a:t>
          </a: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</a:rPr>
            <a:t>)</a:t>
          </a:r>
          <a:endParaRPr lang="en-GB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133" y="3507118"/>
        <a:ext cx="7831845" cy="815805"/>
      </dsp:txXfrm>
    </dsp:sp>
    <dsp:sp modelId="{3BDF3783-2EE7-4FAC-8A89-B413D75E0DCB}">
      <dsp:nvSpPr>
        <dsp:cNvPr id="0" name=""/>
        <dsp:cNvSpPr/>
      </dsp:nvSpPr>
      <dsp:spPr>
        <a:xfrm>
          <a:off x="0" y="4560642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ITSS by Broad Economic Categories (BEC) Rev.5</a:t>
          </a:r>
          <a:endParaRPr lang="en-GB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0261" y="4610903"/>
        <a:ext cx="7819589" cy="929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13F7-F0AF-4FE1-B0B6-1D0F74D6CAF1}">
      <dsp:nvSpPr>
        <dsp:cNvPr id="0" name=""/>
        <dsp:cNvSpPr/>
      </dsp:nvSpPr>
      <dsp:spPr>
        <a:xfrm>
          <a:off x="3957305" y="3182753"/>
          <a:ext cx="2312176" cy="14977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ITSS</a:t>
          </a:r>
          <a:endParaRPr lang="en-GB" sz="1700" kern="1200" dirty="0"/>
        </a:p>
      </dsp:txBody>
      <dsp:txXfrm>
        <a:off x="4683859" y="3590096"/>
        <a:ext cx="1552721" cy="1057522"/>
      </dsp:txXfrm>
    </dsp:sp>
    <dsp:sp modelId="{5D7EB425-A2E7-4D08-A75F-8A78CC477E4D}">
      <dsp:nvSpPr>
        <dsp:cNvPr id="0" name=""/>
        <dsp:cNvSpPr/>
      </dsp:nvSpPr>
      <dsp:spPr>
        <a:xfrm>
          <a:off x="90885" y="3182753"/>
          <a:ext cx="2500018" cy="14977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FATS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ITSS </a:t>
          </a:r>
          <a:r>
            <a:rPr lang="en-US" sz="1200" kern="1200" dirty="0" smtClean="0"/>
            <a:t>(construction only)</a:t>
          </a:r>
          <a:endParaRPr lang="en-GB" sz="1200" kern="1200" dirty="0"/>
        </a:p>
      </dsp:txBody>
      <dsp:txXfrm>
        <a:off x="123786" y="3590096"/>
        <a:ext cx="1684210" cy="1057522"/>
      </dsp:txXfrm>
    </dsp:sp>
    <dsp:sp modelId="{5A7F91A4-8824-4161-925F-8B50EBB10642}">
      <dsp:nvSpPr>
        <dsp:cNvPr id="0" name=""/>
        <dsp:cNvSpPr/>
      </dsp:nvSpPr>
      <dsp:spPr>
        <a:xfrm>
          <a:off x="3957305" y="0"/>
          <a:ext cx="2312176" cy="14977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ITSS</a:t>
          </a:r>
          <a:endParaRPr lang="en-GB" sz="1700" kern="1200" dirty="0"/>
        </a:p>
      </dsp:txBody>
      <dsp:txXfrm>
        <a:off x="4683859" y="32901"/>
        <a:ext cx="1552721" cy="1057522"/>
      </dsp:txXfrm>
    </dsp:sp>
    <dsp:sp modelId="{412D58BB-EDFC-48F8-B2D0-54D5EDE95E65}">
      <dsp:nvSpPr>
        <dsp:cNvPr id="0" name=""/>
        <dsp:cNvSpPr/>
      </dsp:nvSpPr>
      <dsp:spPr>
        <a:xfrm>
          <a:off x="184806" y="0"/>
          <a:ext cx="2312176" cy="14977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ITSS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ITGS / TEC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SBS</a:t>
          </a:r>
          <a:endParaRPr lang="en-GB" sz="1700" kern="1200" dirty="0"/>
        </a:p>
      </dsp:txBody>
      <dsp:txXfrm>
        <a:off x="217707" y="32901"/>
        <a:ext cx="1552721" cy="1057522"/>
      </dsp:txXfrm>
    </dsp:sp>
    <dsp:sp modelId="{96EBA81C-C82C-4B24-A5F9-082D2CD54962}">
      <dsp:nvSpPr>
        <dsp:cNvPr id="0" name=""/>
        <dsp:cNvSpPr/>
      </dsp:nvSpPr>
      <dsp:spPr>
        <a:xfrm>
          <a:off x="1106713" y="266789"/>
          <a:ext cx="2026665" cy="202666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Mode 1</a:t>
          </a:r>
          <a:endParaRPr lang="en-GB" sz="2900" kern="1200" dirty="0"/>
        </a:p>
      </dsp:txBody>
      <dsp:txXfrm>
        <a:off x="1700309" y="860385"/>
        <a:ext cx="1433069" cy="1433069"/>
      </dsp:txXfrm>
    </dsp:sp>
    <dsp:sp modelId="{8AECB482-73AA-47F0-8188-CEAD76AEFA79}">
      <dsp:nvSpPr>
        <dsp:cNvPr id="0" name=""/>
        <dsp:cNvSpPr/>
      </dsp:nvSpPr>
      <dsp:spPr>
        <a:xfrm rot="5400000">
          <a:off x="3226989" y="266789"/>
          <a:ext cx="2026665" cy="202666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Mode 2</a:t>
          </a:r>
          <a:endParaRPr lang="en-GB" sz="2900" kern="1200" dirty="0"/>
        </a:p>
      </dsp:txBody>
      <dsp:txXfrm rot="-5400000">
        <a:off x="3226989" y="860385"/>
        <a:ext cx="1433069" cy="1433069"/>
      </dsp:txXfrm>
    </dsp:sp>
    <dsp:sp modelId="{B63B1B4B-3727-4C58-BE81-C04DFDDCCB96}">
      <dsp:nvSpPr>
        <dsp:cNvPr id="0" name=""/>
        <dsp:cNvSpPr/>
      </dsp:nvSpPr>
      <dsp:spPr>
        <a:xfrm rot="10800000">
          <a:off x="3226989" y="2387065"/>
          <a:ext cx="2026665" cy="202666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Mode 4</a:t>
          </a:r>
          <a:endParaRPr lang="en-GB" sz="2900" kern="1200" dirty="0"/>
        </a:p>
      </dsp:txBody>
      <dsp:txXfrm rot="10800000">
        <a:off x="3226989" y="2387065"/>
        <a:ext cx="1433069" cy="1433069"/>
      </dsp:txXfrm>
    </dsp:sp>
    <dsp:sp modelId="{E41A93A1-CC84-47E4-A21E-BE6E091BB868}">
      <dsp:nvSpPr>
        <dsp:cNvPr id="0" name=""/>
        <dsp:cNvSpPr/>
      </dsp:nvSpPr>
      <dsp:spPr>
        <a:xfrm rot="16200000">
          <a:off x="1106713" y="2387065"/>
          <a:ext cx="2026665" cy="202666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Mode 3</a:t>
          </a:r>
          <a:endParaRPr lang="en-GB" sz="2900" kern="1200" dirty="0"/>
        </a:p>
      </dsp:txBody>
      <dsp:txXfrm rot="5400000">
        <a:off x="1700309" y="2387065"/>
        <a:ext cx="1433069" cy="1433069"/>
      </dsp:txXfrm>
    </dsp:sp>
    <dsp:sp modelId="{531EC45B-9D6E-4FE1-A0FC-4E8A8ABB269F}">
      <dsp:nvSpPr>
        <dsp:cNvPr id="0" name=""/>
        <dsp:cNvSpPr/>
      </dsp:nvSpPr>
      <dsp:spPr>
        <a:xfrm>
          <a:off x="2830315" y="1919013"/>
          <a:ext cx="699737" cy="608467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38C7D-DAE0-4D9B-814A-975EBDFA3D71}">
      <dsp:nvSpPr>
        <dsp:cNvPr id="0" name=""/>
        <dsp:cNvSpPr/>
      </dsp:nvSpPr>
      <dsp:spPr>
        <a:xfrm rot="10800000">
          <a:off x="2830315" y="2153039"/>
          <a:ext cx="699737" cy="608467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82A5-C728-4A2A-8572-DD589AB49E7F}">
      <dsp:nvSpPr>
        <dsp:cNvPr id="0" name=""/>
        <dsp:cNvSpPr/>
      </dsp:nvSpPr>
      <dsp:spPr>
        <a:xfrm>
          <a:off x="0" y="0"/>
          <a:ext cx="7920111" cy="9373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accent2">
                  <a:lumMod val="75000"/>
                </a:schemeClr>
              </a:solidFill>
            </a:rPr>
            <a:t>OUTLINE</a:t>
          </a:r>
        </a:p>
      </dsp:txBody>
      <dsp:txXfrm>
        <a:off x="45760" y="45760"/>
        <a:ext cx="7828591" cy="845869"/>
      </dsp:txXfrm>
    </dsp:sp>
    <dsp:sp modelId="{8BCF52EE-9053-4200-B5B2-A1C78C8352D3}">
      <dsp:nvSpPr>
        <dsp:cNvPr id="0" name=""/>
        <dsp:cNvSpPr/>
      </dsp:nvSpPr>
      <dsp:spPr>
        <a:xfrm>
          <a:off x="0" y="1089274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Overview of Eurostat activities in the Trade in Services domain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0261" y="1139535"/>
        <a:ext cx="7819589" cy="929078"/>
      </dsp:txXfrm>
    </dsp:sp>
    <dsp:sp modelId="{A3B64624-48E3-4A1B-9327-56D06BF27826}">
      <dsp:nvSpPr>
        <dsp:cNvPr id="0" name=""/>
        <dsp:cNvSpPr/>
      </dsp:nvSpPr>
      <dsp:spPr>
        <a:xfrm>
          <a:off x="0" y="2304256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Services trade by enterprise characteristics (STEC)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0261" y="2354517"/>
        <a:ext cx="7819589" cy="929078"/>
      </dsp:txXfrm>
    </dsp:sp>
    <dsp:sp modelId="{43A3DD90-B723-42AF-8AB0-50D8D57445AA}">
      <dsp:nvSpPr>
        <dsp:cNvPr id="0" name=""/>
        <dsp:cNvSpPr/>
      </dsp:nvSpPr>
      <dsp:spPr>
        <a:xfrm>
          <a:off x="0" y="3462985"/>
          <a:ext cx="7920111" cy="9040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Modes of Supply (</a:t>
          </a:r>
          <a:r>
            <a:rPr lang="en-GB" sz="2000" b="1" kern="1200" dirty="0" err="1" smtClean="0">
              <a:solidFill>
                <a:schemeClr val="bg1"/>
              </a:solidFill>
            </a:rPr>
            <a:t>MoS</a:t>
          </a:r>
          <a:r>
            <a:rPr lang="en-GB" sz="2000" b="1" kern="1200" dirty="0" smtClean="0">
              <a:solidFill>
                <a:schemeClr val="bg1"/>
              </a:solidFill>
            </a:rPr>
            <a:t>) data and Compiler’s Guide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44133" y="3507118"/>
        <a:ext cx="7831845" cy="815805"/>
      </dsp:txXfrm>
    </dsp:sp>
    <dsp:sp modelId="{5694C6E4-7A2C-4E16-9846-22E8E3488272}">
      <dsp:nvSpPr>
        <dsp:cNvPr id="0" name=""/>
        <dsp:cNvSpPr/>
      </dsp:nvSpPr>
      <dsp:spPr>
        <a:xfrm>
          <a:off x="0" y="4560642"/>
          <a:ext cx="7920111" cy="102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</a:rPr>
            <a:t>ITSS by Broad Economic Categories (BEC) Rev.5</a:t>
          </a:r>
          <a:endParaRPr lang="en-GB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0261" y="4610903"/>
        <a:ext cx="7819589" cy="9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901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376901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EF7854-7E90-4FA5-A41B-39C8B76ED4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5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240"/>
            <a:ext cx="5438776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901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76901"/>
            <a:ext cx="2946400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3" tIns="44892" rIns="89783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E89DC7-9145-44DB-A00B-29FDA0CC68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74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965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004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Statistics on total trade in services by modes of supply provides information how and where services are supplied to foreign customers.</a:t>
            </a:r>
          </a:p>
          <a:p>
            <a:r>
              <a:rPr lang="en-US" dirty="0" smtClean="0"/>
              <a:t>The WTO’s General Agreement on Trade in Services, defines trade in services as the supply of a service through any of four modes of supply.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2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96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76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Share of services exported through mode 3 is more significant for France, Italy, Germany and Sweden; services imported through mode 3 are more significant for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Czechia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Romania, Slovakia and Bulgaria.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3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4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39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Both approaches uses</a:t>
            </a:r>
            <a:r>
              <a:rPr lang="en-GB" baseline="0" dirty="0" smtClean="0"/>
              <a:t> essentially the same main assumptions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- Eurostat’s approach uses standard EBOPS items,</a:t>
            </a:r>
            <a:r>
              <a:rPr lang="en-GB" baseline="0" dirty="0" smtClean="0"/>
              <a:t> however some additional assumptions are needed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            - WTO’s approach bridges between NACE/ISIC and EBOPS (bringing together similar products)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62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fr-BE" i="0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7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71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963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01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During the period 2013-20 much more intermediate services cross EU borders each year (about two to three times as many intermediate services are traded compared to final services). </a:t>
            </a:r>
            <a:endParaRPr lang="fr-BE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Up until 2019, both intermediate and final services (imports and exports) were increasing steadily each year; intermediate services were increasing at a faster pace compared to final consumption services.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2019, both intermediate and final consumption services reached their highest value; imports of intermediate services accounted for EUR 757 billion or about 80% of the total EU imports while exports of intermediate services reached EUR 712 billion (71% of the total EU exports). </a:t>
            </a:r>
            <a:endParaRPr lang="fr-BE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2013-19, trade in intermediate services between the EU and extra-EU countries increased significantly: for exports, the increase was around 57%, while imports of intermediate services nearly doubled (91% increase)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91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4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2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Several EU Member States and EFTA countries use microdata linking techniques to provide to Eurostat, on a voluntary basis, data on STEC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87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Several EU Member States and EFTA countries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already use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microdata linking techniques to provide to Eurostat, on a voluntary basis, data on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STEC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 the EBS Regulation STEC becomes official statistic in the EU and EFTA countries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62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7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Small and medium enterprises account for more than 60% of the exports of services trade in Luxembourg, Norway and Estonia.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60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Traders in transport and storage activities tend to export the biggest volumes of services, followed by those in manufacturing.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6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Foreign controlled enterprises are responsible for more than 65% of services exports and imports from Luxembourg, Ireland, Hungary,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Czechia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the Netherlands.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89DC7-9145-44DB-A00B-29FDA0CC689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0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AB6783-A622-483D-9EED-1F5D137ACB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8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EF50-1D3E-4484-95F0-3930C285F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8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E37F-131F-4318-86CD-CC519166E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8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26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121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2945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4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417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3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877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380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9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89CB955-70ED-490A-9DCE-D1C03C3E94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891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29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76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816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173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151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47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743803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3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149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780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08965" y="1913417"/>
            <a:ext cx="1406386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88551" y="2898477"/>
            <a:ext cx="1730463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61485" y="1913416"/>
            <a:ext cx="2389134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3660" y="1748078"/>
            <a:ext cx="1982390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30189" y="2860831"/>
            <a:ext cx="1215323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689323" y="3790927"/>
            <a:ext cx="1490663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03660" y="3908959"/>
            <a:ext cx="1313615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958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8650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4771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60892" y="1748079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77013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093134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8650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44771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60892" y="3934111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477013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093134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3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72B3-F169-4091-B5E8-1696AE7582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68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2284669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403868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404194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4037438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385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2159957"/>
            <a:ext cx="1846195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58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57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351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473" y="1843396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686050" y="1843395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4628" y="1843394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603206" y="1843393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512253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4477814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6443375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48423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2713984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4679545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6645107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298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644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614"/>
            <a:ext cx="78867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441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38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AB6783-A622-483D-9EED-1F5D137ACB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33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89CB955-70ED-490A-9DCE-D1C03C3E94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410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72B3-F169-4091-B5E8-1696AE7582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46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ED54-354F-4826-8AB3-D44A76E61E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30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D678-7A59-4E94-8A38-A620DCD3EE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7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ED54-354F-4826-8AB3-D44A76E61E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38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7E18-DBA2-46E0-8179-EEB1B71CD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14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7DCC-240D-4193-A696-A6945227D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4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ED91-6D88-4AD6-990C-F527D3752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07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D15D-DB0A-4FB9-95E6-C49B39987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649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EF50-1D3E-4484-95F0-3930C285F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0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E37F-131F-4318-86CD-CC519166E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6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D678-7A59-4E94-8A38-A620DCD3EE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7E18-DBA2-46E0-8179-EEB1B71CD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7DCC-240D-4193-A696-A6945227D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ED91-6D88-4AD6-990C-F527D3752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D15D-DB0A-4FB9-95E6-C49B39987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8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dolor fragum</a:t>
            </a:r>
          </a:p>
          <a:p>
            <a:pPr lvl="2"/>
            <a:r>
              <a:rPr lang="en-GB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smtClean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CE1182-6072-4C13-A9D0-AB1B6F1BE1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98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smtClean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CE1182-6072-4C13-A9D0-AB1B6F1BE1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22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Services_trade_statistics_by_modes_of_supply&amp;stable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International_trade_in_services_statistics_by_broad_economic_categories" TargetMode="External"/><Relationship Id="rId2" Type="http://schemas.openxmlformats.org/officeDocument/2006/relationships/hyperlink" Target="https://unstats.un.org/unsd/trade/classifications/bec.asp#backgroun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liyana.SAVOVA@ec.europa.e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hyperlink" Target="mailto:Georgios.PAPADOPOULOS@ec.europa.e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c.europa.eu/eurostat/en/web/products-manuals-and-guidelines/-/KS-GQ-16-007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web/experimental-statistics/stec" TargetMode="External"/><Relationship Id="rId5" Type="http://schemas.openxmlformats.org/officeDocument/2006/relationships/hyperlink" Target="https://eur-lex.europa.eu/legal-content/EN/TXT/?uri=uriserv:OJ.L_.2020.271.01.0001.01.ENG" TargetMode="External"/><Relationship Id="rId4" Type="http://schemas.openxmlformats.org/officeDocument/2006/relationships/hyperlink" Target="https://ec.europa.eu/eurostat/statistics-explained/index.php?title=Services_trade_by_enterprise_characteristics_-_STE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3812" y="1916832"/>
            <a:ext cx="8550188" cy="2880320"/>
          </a:xfrm>
        </p:spPr>
        <p:txBody>
          <a:bodyPr>
            <a:noAutofit/>
          </a:bodyPr>
          <a:lstStyle/>
          <a:p>
            <a:r>
              <a:rPr lang="en-GB" sz="4400" dirty="0" smtClean="0"/>
              <a:t>Eurostat activities </a:t>
            </a:r>
            <a:br>
              <a:rPr lang="en-GB" sz="4400" dirty="0" smtClean="0"/>
            </a:br>
            <a:r>
              <a:rPr lang="en-GB" sz="4400" dirty="0" smtClean="0"/>
              <a:t>in the domain of International </a:t>
            </a:r>
            <a:br>
              <a:rPr lang="en-GB" sz="4400" dirty="0" smtClean="0"/>
            </a:br>
            <a:r>
              <a:rPr lang="en-GB" sz="4400" dirty="0" smtClean="0"/>
              <a:t>Trade in Services Statistics (ITSS)</a:t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28446" y="5013176"/>
            <a:ext cx="8280920" cy="1512168"/>
          </a:xfrm>
        </p:spPr>
        <p:txBody>
          <a:bodyPr/>
          <a:lstStyle/>
          <a:p>
            <a:r>
              <a:rPr lang="en-US" sz="2400" dirty="0"/>
              <a:t>International Workshop on the Integrated Use of</a:t>
            </a:r>
          </a:p>
          <a:p>
            <a:r>
              <a:rPr lang="en-US" sz="2400" dirty="0"/>
              <a:t>International Trade Statistics and Economic </a:t>
            </a:r>
            <a:r>
              <a:rPr lang="en-US" sz="2400" dirty="0" smtClean="0"/>
              <a:t>Statistics</a:t>
            </a:r>
            <a:endParaRPr lang="en-US" sz="2400" dirty="0" smtClean="0"/>
          </a:p>
          <a:p>
            <a:r>
              <a:rPr lang="en-US" sz="2400" dirty="0" smtClean="0"/>
              <a:t>23-25 </a:t>
            </a:r>
            <a:r>
              <a:rPr lang="en-US" sz="2400" dirty="0" smtClean="0"/>
              <a:t>November 2021</a:t>
            </a:r>
            <a:endParaRPr lang="en-US" sz="2400" dirty="0"/>
          </a:p>
          <a:p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029" y="-135659"/>
            <a:ext cx="8229600" cy="936625"/>
          </a:xfrm>
        </p:spPr>
        <p:txBody>
          <a:bodyPr/>
          <a:lstStyle/>
          <a:p>
            <a:r>
              <a:rPr lang="en-IE" dirty="0" smtClean="0"/>
              <a:t>STEC – </a:t>
            </a:r>
            <a:r>
              <a:rPr lang="en-IE" dirty="0" smtClean="0"/>
              <a:t>current availability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89821"/>
            <a:ext cx="5309829" cy="115212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IE" i="0" dirty="0" smtClean="0"/>
              <a:t>15 countries; </a:t>
            </a:r>
            <a:r>
              <a:rPr lang="en-IE" i="0" dirty="0" smtClean="0"/>
              <a:t>2013-2019</a:t>
            </a:r>
            <a:endParaRPr lang="en-IE" i="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IE" i="0" dirty="0" smtClean="0"/>
              <a:t>Imports/Exports </a:t>
            </a:r>
            <a:r>
              <a:rPr lang="en-IE" i="0" dirty="0" smtClean="0"/>
              <a:t>for </a:t>
            </a:r>
            <a:r>
              <a:rPr lang="en-IE" i="0" dirty="0" smtClean="0"/>
              <a:t>partner Intra/Extra </a:t>
            </a:r>
            <a:r>
              <a:rPr lang="en-IE" i="0" dirty="0" smtClean="0"/>
              <a:t>EU &amp; </a:t>
            </a:r>
            <a:r>
              <a:rPr lang="en-IE" i="0" dirty="0" smtClean="0"/>
              <a:t>World</a:t>
            </a:r>
            <a:endParaRPr lang="en-IE" i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52120" y="344043"/>
            <a:ext cx="3489966" cy="610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sz="2000" b="0" kern="0" dirty="0" smtClean="0"/>
          </a:p>
          <a:p>
            <a:pPr marL="0" indent="0">
              <a:buFont typeface="Arial" pitchFamily="34" charset="0"/>
              <a:buNone/>
            </a:pPr>
            <a:r>
              <a:rPr lang="en-US" sz="2000" i="0" kern="0" dirty="0" smtClean="0"/>
              <a:t>Trade in services by: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i="0" kern="0" dirty="0" smtClean="0"/>
              <a:t>Main </a:t>
            </a:r>
            <a:r>
              <a:rPr lang="en-US" sz="2000" i="0" kern="0" dirty="0" smtClean="0"/>
              <a:t>activity </a:t>
            </a:r>
            <a:r>
              <a:rPr lang="en-US" sz="2000" i="0" kern="0" dirty="0" smtClean="0"/>
              <a:t>and enterprise size </a:t>
            </a:r>
            <a:r>
              <a:rPr lang="en-US" sz="2000" i="0" kern="0" dirty="0" smtClean="0"/>
              <a:t>class</a:t>
            </a:r>
            <a:endParaRPr lang="en-US" sz="2000" i="0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i="0" kern="0" dirty="0" smtClean="0"/>
              <a:t>Main</a:t>
            </a:r>
            <a:r>
              <a:rPr lang="en-US" sz="2000" i="0" kern="0" dirty="0" smtClean="0"/>
              <a:t> </a:t>
            </a:r>
            <a:r>
              <a:rPr lang="en-US" sz="2000" i="0" kern="0" dirty="0" smtClean="0"/>
              <a:t>activity and type of </a:t>
            </a:r>
            <a:r>
              <a:rPr lang="en-US" sz="2000" i="0" kern="0" dirty="0" smtClean="0"/>
              <a:t>control</a:t>
            </a:r>
            <a:endParaRPr lang="en-US" sz="2000" i="0" kern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i="0" kern="0" dirty="0" smtClean="0"/>
              <a:t>Main</a:t>
            </a:r>
            <a:r>
              <a:rPr lang="en-US" sz="2000" i="0" kern="0" dirty="0" smtClean="0"/>
              <a:t> </a:t>
            </a:r>
            <a:r>
              <a:rPr lang="en-US" sz="2000" i="0" kern="0" dirty="0"/>
              <a:t>activity and </a:t>
            </a:r>
            <a:r>
              <a:rPr lang="en-US" sz="2000" i="0" kern="0" dirty="0" smtClean="0"/>
              <a:t>type of service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i="0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0" kern="0" dirty="0" smtClean="0"/>
              <a:t>Main</a:t>
            </a:r>
            <a:r>
              <a:rPr lang="en-US" sz="2000" b="0" i="0" kern="0" dirty="0" smtClean="0"/>
              <a:t> </a:t>
            </a:r>
            <a:r>
              <a:rPr lang="en-US" sz="2000" b="0" i="0" kern="0" dirty="0"/>
              <a:t>activity </a:t>
            </a:r>
            <a:r>
              <a:rPr lang="en-US" sz="2000" b="0" i="0" kern="0" dirty="0"/>
              <a:t>-</a:t>
            </a:r>
            <a:r>
              <a:rPr lang="en-US" sz="2000" b="0" i="0" kern="0" dirty="0" smtClean="0"/>
              <a:t> </a:t>
            </a:r>
            <a:r>
              <a:rPr lang="en-US" sz="2000" b="0" i="0" kern="0" dirty="0"/>
              <a:t>exports and imports intensity,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0" kern="0" dirty="0" smtClean="0"/>
              <a:t>Type of Service </a:t>
            </a:r>
            <a:r>
              <a:rPr lang="en-US" sz="2000" b="0" i="0" kern="0" dirty="0" smtClean="0"/>
              <a:t>and enterprise size class,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0" kern="0" dirty="0" smtClean="0"/>
              <a:t>Type of </a:t>
            </a:r>
            <a:r>
              <a:rPr lang="en-US" sz="2000" b="0" i="0" kern="0" dirty="0" smtClean="0"/>
              <a:t>Service and </a:t>
            </a:r>
            <a:r>
              <a:rPr lang="en-US" sz="2000" b="0" i="0" kern="0" dirty="0" smtClean="0"/>
              <a:t>type of ownership.</a:t>
            </a:r>
          </a:p>
          <a:p>
            <a:pPr marL="0" indent="0">
              <a:buFont typeface="Arial" pitchFamily="34" charset="0"/>
              <a:buNone/>
            </a:pPr>
            <a:endParaRPr lang="en-GB" sz="1600" b="0" i="0" kern="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b="0" i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3481" y="4715440"/>
            <a:ext cx="4283968" cy="61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0" i="0" kern="0" dirty="0" smtClean="0"/>
              <a:t>Voluntary data collection</a:t>
            </a:r>
            <a:endParaRPr lang="en-IE" sz="2000" b="0" kern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1" y="821254"/>
            <a:ext cx="53530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77" y="260648"/>
            <a:ext cx="903637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7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 descr="https://ec.europa.eu/eurostat/statistics-explained/images/a/a2/6_Services_exports_by_economic_activity_of_the_enterprise%2C_partner_rest_of_the_world_%28%25%2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1000" cy="61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0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 descr="https://ec.europa.eu/eurostat/statistics-explained/images/1/11/3Services_trade_by_enterprise_ownership_and_country%2C_partner_rest_of_the_world_%2C_Exports_%28%25%2C_from_total_linked_enterprises%2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116632"/>
            <a:ext cx="910323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7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89337"/>
            <a:ext cx="8229600" cy="936625"/>
          </a:xfrm>
        </p:spPr>
        <p:txBody>
          <a:bodyPr/>
          <a:lstStyle/>
          <a:p>
            <a:pPr algn="ctr"/>
            <a:r>
              <a:rPr lang="en-GB" altLang="fr-F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availability </a:t>
            </a:r>
            <a:r>
              <a:rPr lang="en-GB" altLang="fr-F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EBS Regulation</a:t>
            </a:r>
            <a:endParaRPr lang="fr-BE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282461"/>
              </p:ext>
            </p:extLst>
          </p:nvPr>
        </p:nvGraphicFramePr>
        <p:xfrm>
          <a:off x="-15076" y="548681"/>
          <a:ext cx="9145831" cy="5897707"/>
        </p:xfrm>
        <a:graphic>
          <a:graphicData uri="http://schemas.openxmlformats.org/drawingml/2006/table">
            <a:tbl>
              <a:tblPr firstRow="1" bandRow="1"/>
              <a:tblGrid>
                <a:gridCol w="842660">
                  <a:extLst>
                    <a:ext uri="{9D8B030D-6E8A-4147-A177-3AD203B41FA5}">
                      <a16:colId xmlns:a16="http://schemas.microsoft.com/office/drawing/2014/main" val="322744782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215758629"/>
                    </a:ext>
                  </a:extLst>
                </a:gridCol>
                <a:gridCol w="3766331">
                  <a:extLst>
                    <a:ext uri="{9D8B030D-6E8A-4147-A177-3AD203B41FA5}">
                      <a16:colId xmlns:a16="http://schemas.microsoft.com/office/drawing/2014/main" val="3889459686"/>
                    </a:ext>
                  </a:extLst>
                </a:gridCol>
                <a:gridCol w="293293">
                  <a:extLst>
                    <a:ext uri="{9D8B030D-6E8A-4147-A177-3AD203B41FA5}">
                      <a16:colId xmlns:a16="http://schemas.microsoft.com/office/drawing/2014/main" val="28043986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08499012"/>
                    </a:ext>
                  </a:extLst>
                </a:gridCol>
                <a:gridCol w="1480236">
                  <a:extLst>
                    <a:ext uri="{9D8B030D-6E8A-4147-A177-3AD203B41FA5}">
                      <a16:colId xmlns:a16="http://schemas.microsoft.com/office/drawing/2014/main" val="1426986526"/>
                    </a:ext>
                  </a:extLst>
                </a:gridCol>
                <a:gridCol w="1782375">
                  <a:extLst>
                    <a:ext uri="{9D8B030D-6E8A-4147-A177-3AD203B41FA5}">
                      <a16:colId xmlns:a16="http://schemas.microsoft.com/office/drawing/2014/main" val="2894333315"/>
                    </a:ext>
                  </a:extLst>
                </a:gridCol>
              </a:tblGrid>
              <a:tr h="66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Domain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Breakdowns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sz="1800" b="1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ref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transmission </a:t>
                      </a: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deadline and date of first data transmission 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91346"/>
                  </a:ext>
                </a:extLst>
              </a:tr>
              <a:tr h="2112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STEC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1)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trade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 activity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 size class of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enterprise </a:t>
                      </a:r>
                      <a:r>
                        <a:rPr lang="en-GB" sz="1800" u="none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(SME/Large)</a:t>
                      </a:r>
                      <a:endParaRPr lang="en-GB" sz="1800" u="none" kern="12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2)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trade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 activity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and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of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product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800" i="1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additional </a:t>
                      </a:r>
                      <a:r>
                        <a:rPr lang="en-GB" sz="1800" i="1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geographical </a:t>
                      </a:r>
                      <a:r>
                        <a:rPr lang="en-GB" sz="1800" i="1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breakdown for total services)</a:t>
                      </a:r>
                      <a:endParaRPr lang="fr-BE" sz="1800" i="1" u="none" kern="12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3)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trade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 activity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 type of control</a:t>
                      </a:r>
                      <a:r>
                        <a:rPr lang="en-IE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E" sz="1800" u="none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(domestic / foreign)</a:t>
                      </a:r>
                      <a:endParaRPr lang="fr-BE" sz="1800" u="none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u="none" kern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T+18 </a:t>
                      </a: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months: </a:t>
                      </a:r>
                      <a:r>
                        <a:rPr lang="en-IE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 </a:t>
                      </a:r>
                      <a:r>
                        <a:rPr lang="en-IE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08077"/>
                  </a:ext>
                </a:extLst>
              </a:tr>
              <a:tr h="66787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 1,2,4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 3 and Totals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346977"/>
                  </a:ext>
                </a:extLst>
              </a:tr>
              <a:tr h="667878">
                <a:tc rowSpan="3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1) ISS by </a:t>
                      </a:r>
                      <a:r>
                        <a:rPr lang="en-GB" sz="1800" u="non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geographical breakdown </a:t>
                      </a:r>
                      <a:endParaRPr lang="fr-BE" sz="1800" u="non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T+10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months= end Oct 2024 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T+22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months= end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 </a:t>
                      </a:r>
                      <a:r>
                        <a:rPr lang="fr-BE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 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99873"/>
                  </a:ext>
                </a:extLst>
              </a:tr>
              <a:tr h="733278">
                <a:tc gridSpan="2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2) ISS by </a:t>
                      </a:r>
                      <a:r>
                        <a:rPr lang="en-IE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</a:t>
                      </a: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product and geographical breakdown</a:t>
                      </a:r>
                      <a:endParaRPr lang="fr-BE" sz="1800" u="non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T+10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months= end Oct 2026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T+22 months= end Oct 2027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108961"/>
                  </a:ext>
                </a:extLst>
              </a:tr>
              <a:tr h="983208">
                <a:tc gridSpan="2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3) ISS by </a:t>
                      </a:r>
                      <a:r>
                        <a:rPr lang="en-GB" sz="1800" u="none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detailed type of product breakdown and geographical breakdown</a:t>
                      </a:r>
                      <a:endParaRPr lang="fr-BE" sz="1800" u="non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T+10 </a:t>
                      </a: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months= end Oct 2028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T+22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months= end Oct 2029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438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356992"/>
            <a:ext cx="9144000" cy="3024336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42896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11568219"/>
              </p:ext>
            </p:extLst>
          </p:nvPr>
        </p:nvGraphicFramePr>
        <p:xfrm>
          <a:off x="467544" y="548680"/>
          <a:ext cx="792011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4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260648"/>
            <a:ext cx="2880320" cy="5832648"/>
          </a:xfrm>
        </p:spPr>
        <p:txBody>
          <a:bodyPr/>
          <a:lstStyle/>
          <a:p>
            <a:pPr marL="108000" indent="-72000"/>
            <a:r>
              <a:rPr lang="en-GB" dirty="0" smtClean="0"/>
              <a:t>Why Modes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of </a:t>
            </a:r>
            <a:r>
              <a:rPr lang="en-GB" dirty="0" smtClean="0"/>
              <a:t>Supply?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400" dirty="0" smtClean="0"/>
              <a:t>WTO’s</a:t>
            </a:r>
            <a:br>
              <a:rPr lang="en-GB" sz="2400" dirty="0" smtClean="0"/>
            </a:br>
            <a:r>
              <a:rPr lang="en-US" sz="2400" dirty="0" smtClean="0"/>
              <a:t>General </a:t>
            </a:r>
            <a:r>
              <a:rPr lang="en-US" sz="2400" dirty="0"/>
              <a:t>Agreement on Trade in </a:t>
            </a:r>
            <a:r>
              <a:rPr lang="en-US" sz="2400" dirty="0" smtClean="0"/>
              <a:t>Services-GATS 1995</a:t>
            </a:r>
            <a:r>
              <a:rPr lang="en-GB" sz="2400" dirty="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599" y="176389"/>
            <a:ext cx="5917585" cy="64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936625"/>
          </a:xfrm>
        </p:spPr>
        <p:txBody>
          <a:bodyPr/>
          <a:lstStyle/>
          <a:p>
            <a:r>
              <a:rPr lang="en-GB" dirty="0" smtClean="0"/>
              <a:t>MoS and trade policy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r>
              <a:rPr lang="en-US" i="0" dirty="0"/>
              <a:t>The GATS defines trade in services as the supply of a service through four modes of </a:t>
            </a:r>
            <a:r>
              <a:rPr lang="en-US" i="0" dirty="0" smtClean="0"/>
              <a:t>supply: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Not only standard BoP ITSS but also FATS</a:t>
            </a:r>
            <a:endParaRPr lang="en-US" i="0" dirty="0" smtClean="0"/>
          </a:p>
          <a:p>
            <a:r>
              <a:rPr lang="en-US" i="0" dirty="0" smtClean="0"/>
              <a:t>This extended </a:t>
            </a:r>
            <a:r>
              <a:rPr lang="en-US" i="0" dirty="0"/>
              <a:t>dimension of </a:t>
            </a:r>
            <a:r>
              <a:rPr lang="en-US" i="0" dirty="0" smtClean="0"/>
              <a:t>ITS (also known as international </a:t>
            </a:r>
            <a:r>
              <a:rPr lang="en-US" i="0" dirty="0"/>
              <a:t>supply of </a:t>
            </a:r>
            <a:r>
              <a:rPr lang="en-US" i="0" dirty="0" smtClean="0"/>
              <a:t>services) </a:t>
            </a:r>
            <a:r>
              <a:rPr lang="en-US" i="0" dirty="0"/>
              <a:t>matters greatly from a trade policy </a:t>
            </a:r>
            <a:r>
              <a:rPr lang="en-US" i="0" dirty="0" smtClean="0"/>
              <a:t>perspective:</a:t>
            </a:r>
          </a:p>
          <a:p>
            <a:pPr lvl="1"/>
            <a:r>
              <a:rPr lang="en-US" dirty="0"/>
              <a:t>T</a:t>
            </a:r>
            <a:r>
              <a:rPr lang="en-US" i="0" dirty="0" smtClean="0"/>
              <a:t>rade </a:t>
            </a:r>
            <a:r>
              <a:rPr lang="en-US" i="0" dirty="0"/>
              <a:t>policy makers need statistics to support negotiations of commitments in </a:t>
            </a:r>
            <a:r>
              <a:rPr lang="en-US" i="0" dirty="0" smtClean="0"/>
              <a:t>services </a:t>
            </a:r>
            <a:r>
              <a:rPr lang="en-US" i="0" dirty="0"/>
              <a:t>and to monitor the results of </a:t>
            </a:r>
            <a:r>
              <a:rPr lang="en-US" i="0" dirty="0" smtClean="0"/>
              <a:t>negotiations</a:t>
            </a:r>
            <a:r>
              <a:rPr lang="en-US" i="0" dirty="0"/>
              <a:t>. </a:t>
            </a:r>
            <a:endParaRPr lang="en-US" i="0" dirty="0" smtClean="0"/>
          </a:p>
          <a:p>
            <a:pPr lvl="1"/>
            <a:r>
              <a:rPr lang="en-US" i="0" dirty="0" smtClean="0"/>
              <a:t>For </a:t>
            </a:r>
            <a:r>
              <a:rPr lang="en-US" i="0" dirty="0"/>
              <a:t>monitoring the implementation of these commitments, politicians, governments and analysts of the public at large require statistics to assess whether such commitments are </a:t>
            </a:r>
            <a:r>
              <a:rPr lang="en-US" i="0" dirty="0" smtClean="0"/>
              <a:t>e.g. trade-creating </a:t>
            </a:r>
            <a:r>
              <a:rPr lang="en-US" i="0" dirty="0"/>
              <a:t>or trade-diverting</a:t>
            </a:r>
            <a:r>
              <a:rPr lang="en-US" i="0" dirty="0" smtClean="0"/>
              <a:t>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1815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3319877"/>
              </p:ext>
            </p:extLst>
          </p:nvPr>
        </p:nvGraphicFramePr>
        <p:xfrm>
          <a:off x="1524000" y="1196752"/>
          <a:ext cx="63603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133176"/>
                </a:solidFill>
              </a:rPr>
              <a:t>MoS main </a:t>
            </a:r>
            <a:r>
              <a:rPr lang="en-GB" sz="2800" dirty="0" smtClean="0">
                <a:solidFill>
                  <a:srgbClr val="133176"/>
                </a:solidFill>
              </a:rPr>
              <a:t>sources (MSITS 2010)</a:t>
            </a:r>
            <a:endParaRPr lang="en-GB" sz="2800" dirty="0">
              <a:solidFill>
                <a:srgbClr val="133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23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09"/>
            <a:ext cx="8229600" cy="476671"/>
          </a:xfrm>
        </p:spPr>
        <p:txBody>
          <a:bodyPr/>
          <a:lstStyle/>
          <a:p>
            <a:pPr algn="ctr"/>
            <a:r>
              <a:rPr lang="en-IE" dirty="0"/>
              <a:t>Services trade </a:t>
            </a:r>
            <a:r>
              <a:rPr lang="en-IE" dirty="0" smtClean="0"/>
              <a:t>by MoS – state of play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i="0" dirty="0"/>
              <a:t>EBS Regulation: 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sz="2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Services</a:t>
            </a:r>
            <a:r>
              <a:rPr lang="en-GB" sz="2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2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by MoS </a:t>
            </a:r>
            <a:r>
              <a:rPr lang="en-GB" sz="2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becomes </a:t>
            </a:r>
            <a:r>
              <a:rPr lang="en-GB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official </a:t>
            </a:r>
            <a:r>
              <a:rPr lang="en-GB" sz="24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statistic</a:t>
            </a:r>
            <a:endParaRPr lang="en-GB" sz="24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sz="2400" b="0" dirty="0">
                <a:sym typeface="Wingdings" panose="05000000000000000000" pitchFamily="2" charset="2"/>
              </a:rPr>
              <a:t>First reference year: </a:t>
            </a:r>
            <a:r>
              <a:rPr lang="en-GB" sz="2400" b="0" dirty="0" smtClean="0">
                <a:sym typeface="Wingdings" panose="05000000000000000000" pitchFamily="2" charset="2"/>
              </a:rPr>
              <a:t>2023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endParaRPr lang="en-GB" sz="1200" b="0" dirty="0" smtClean="0">
              <a:sym typeface="Wingdings" panose="05000000000000000000" pitchFamily="2" charset="2"/>
            </a:endParaRPr>
          </a:p>
          <a:p>
            <a:pPr lvl="1" indent="-342900">
              <a:buFont typeface="Wingdings" panose="05000000000000000000" pitchFamily="2" charset="2"/>
              <a:buChar char="à"/>
            </a:pPr>
            <a:endParaRPr lang="en-GB" sz="8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E" sz="2800" i="0" dirty="0">
                <a:hlinkClick r:id="rId3"/>
              </a:rPr>
              <a:t>Statistics Explained article </a:t>
            </a:r>
            <a:r>
              <a:rPr lang="en-IE" sz="2800" i="0" dirty="0"/>
              <a:t>(March 2020)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b="0" dirty="0" smtClean="0"/>
              <a:t>Estimations based on “</a:t>
            </a:r>
            <a:r>
              <a:rPr lang="en-IE" sz="2400" b="0" dirty="0" smtClean="0"/>
              <a:t>simplified </a:t>
            </a:r>
            <a:r>
              <a:rPr lang="en-IE" sz="2400" b="0" dirty="0" smtClean="0"/>
              <a:t>model</a:t>
            </a:r>
            <a:r>
              <a:rPr lang="en-IE" sz="2400" b="0" dirty="0" smtClean="0"/>
              <a:t>”</a:t>
            </a:r>
            <a:endParaRPr lang="en-IE" sz="24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b="0" dirty="0"/>
              <a:t>EU and EU </a:t>
            </a:r>
            <a:r>
              <a:rPr lang="en-GB" sz="2400" b="0" dirty="0" smtClean="0"/>
              <a:t>MSs </a:t>
            </a:r>
            <a:r>
              <a:rPr lang="en-GB" sz="2400" b="0" dirty="0"/>
              <a:t>services trade by </a:t>
            </a:r>
            <a:r>
              <a:rPr lang="en-GB" sz="2400" b="0" dirty="0" smtClean="0"/>
              <a:t>MoS; </a:t>
            </a:r>
            <a:r>
              <a:rPr lang="en-GB" sz="2400" b="0" dirty="0" smtClean="0"/>
              <a:t>2017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E" sz="1200" b="0" dirty="0"/>
          </a:p>
          <a:p>
            <a:pPr lvl="1" indent="-342900">
              <a:buFont typeface="Wingdings" panose="05000000000000000000" pitchFamily="2" charset="2"/>
              <a:buChar char="à"/>
            </a:pPr>
            <a:endParaRPr lang="en-GB" sz="14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i="0" dirty="0" smtClean="0"/>
              <a:t>Eurostat </a:t>
            </a:r>
            <a:r>
              <a:rPr lang="en-GB" sz="2800" i="0" dirty="0" err="1" smtClean="0"/>
              <a:t>MoS</a:t>
            </a:r>
            <a:r>
              <a:rPr lang="en-GB" sz="2800" i="0" dirty="0" smtClean="0"/>
              <a:t> </a:t>
            </a:r>
            <a:r>
              <a:rPr lang="en-GB" sz="2800" i="0" dirty="0"/>
              <a:t>Compilers' </a:t>
            </a:r>
            <a:r>
              <a:rPr lang="en-GB" sz="2800" i="0" dirty="0" smtClean="0"/>
              <a:t>Guide: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b="0" i="0" dirty="0" smtClean="0">
                <a:sym typeface="Wingdings" panose="05000000000000000000" pitchFamily="2" charset="2"/>
              </a:rPr>
              <a:t>1</a:t>
            </a:r>
            <a:r>
              <a:rPr lang="en-GB" sz="2400" b="0" i="0" baseline="30000" dirty="0" smtClean="0">
                <a:sym typeface="Wingdings" panose="05000000000000000000" pitchFamily="2" charset="2"/>
              </a:rPr>
              <a:t>st</a:t>
            </a:r>
            <a:r>
              <a:rPr lang="en-GB" sz="2400" b="0" i="0" dirty="0" smtClean="0">
                <a:sym typeface="Wingdings" panose="05000000000000000000" pitchFamily="2" charset="2"/>
              </a:rPr>
              <a:t> edition </a:t>
            </a:r>
            <a:r>
              <a:rPr lang="en-GB" sz="2400" b="0" i="0" dirty="0" smtClean="0"/>
              <a:t>Dec </a:t>
            </a:r>
            <a:r>
              <a:rPr lang="en-GB" sz="2400" b="0" i="0" dirty="0" smtClean="0"/>
              <a:t>2021</a:t>
            </a:r>
            <a:endParaRPr lang="en-GB" sz="2400" b="0" i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b="0" dirty="0" smtClean="0"/>
              <a:t>2</a:t>
            </a:r>
            <a:r>
              <a:rPr lang="en-GB" sz="2400" b="0" baseline="30000" dirty="0" smtClean="0"/>
              <a:t>nd</a:t>
            </a:r>
            <a:r>
              <a:rPr lang="en-GB" sz="2400" b="0" dirty="0" smtClean="0"/>
              <a:t> edition Dec </a:t>
            </a:r>
            <a:r>
              <a:rPr lang="en-GB" sz="2400" b="0" dirty="0" smtClean="0"/>
              <a:t>2023</a:t>
            </a:r>
            <a:endParaRPr lang="en-GB" sz="2400" i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855" y="2820338"/>
            <a:ext cx="856496" cy="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1418224"/>
              </p:ext>
            </p:extLst>
          </p:nvPr>
        </p:nvGraphicFramePr>
        <p:xfrm>
          <a:off x="467544" y="548680"/>
          <a:ext cx="792011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0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936625"/>
          </a:xfrm>
        </p:spPr>
        <p:txBody>
          <a:bodyPr/>
          <a:lstStyle/>
          <a:p>
            <a:pPr algn="ctr"/>
            <a:r>
              <a:rPr lang="en-IE" dirty="0" smtClean="0"/>
              <a:t>Looking at the </a:t>
            </a:r>
            <a:r>
              <a:rPr lang="en-IE" dirty="0" smtClean="0"/>
              <a:t>data; Eurostat estimates</a:t>
            </a:r>
            <a:endParaRPr lang="fr-BE" dirty="0"/>
          </a:p>
        </p:txBody>
      </p:sp>
      <p:pic>
        <p:nvPicPr>
          <p:cNvPr id="4098" name="Picture 2" descr="https://ec.europa.eu/eurostat/statistics-explained/images/b/b0/EU-27_exports_of_services_to_non-member_countries%2C_201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09" y="1396082"/>
            <a:ext cx="4556577" cy="433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c.europa.eu/eurostat/statistics-explained/images/0/05/EU-27_imports_of_services_from_non-member_countries%2C_2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87" y="1269280"/>
            <a:ext cx="4273502" cy="44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6146" name="Picture 2" descr="https://ec.europa.eu/eurostat/statistics-explained/images/4/4b/EU-27_exports_of_services_to_non-member_countries_by_service_item%2C_share_of_modes_of_supply_%28%25%29%2C_20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11313" cy="46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75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170" name="Picture 2" descr="https://ec.europa.eu/eurostat/statistics-explained/images/8/80/Share_of_modes_in_services_exports_to_the_rest_of_the_world%2C_by_country%2C_201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9316" cy="59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5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68" y="0"/>
            <a:ext cx="8424936" cy="836712"/>
          </a:xfrm>
        </p:spPr>
        <p:txBody>
          <a:bodyPr/>
          <a:lstStyle/>
          <a:p>
            <a:pPr algn="ctr"/>
            <a:r>
              <a:rPr lang="en-IE" dirty="0" smtClean="0"/>
              <a:t>	Modes of Supply Compiler’s Guide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85425"/>
            <a:ext cx="8925483" cy="33356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st edition – Dec 2021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Eurostat </a:t>
            </a:r>
            <a:r>
              <a:rPr lang="en-US" b="1" dirty="0" smtClean="0">
                <a:solidFill>
                  <a:schemeClr val="tx1"/>
                </a:solidFill>
              </a:rPr>
              <a:t>Task Force </a:t>
            </a:r>
            <a:r>
              <a:rPr lang="en-US" b="1" dirty="0" smtClean="0">
                <a:solidFill>
                  <a:schemeClr val="tx1"/>
                </a:solidFill>
              </a:rPr>
              <a:t>on MoS to draft MoS guide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Note the international participation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9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b="1" i="0" dirty="0" smtClean="0"/>
              <a:t>The </a:t>
            </a:r>
            <a:r>
              <a:rPr lang="en-US" b="1" i="0" dirty="0" smtClean="0"/>
              <a:t>guide complements </a:t>
            </a:r>
            <a:r>
              <a:rPr lang="en-US" b="1" i="0" dirty="0"/>
              <a:t>the MSITS </a:t>
            </a:r>
            <a:r>
              <a:rPr lang="en-US" b="1" i="0" dirty="0" smtClean="0"/>
              <a:t>2010</a:t>
            </a:r>
            <a:endParaRPr lang="en-US" b="1" i="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i="0" dirty="0" smtClean="0">
                <a:cs typeface="Arial" charset="0"/>
              </a:rPr>
              <a:t>Although the guide is a Eurostat guide, the methodology is international (and can be applied by any country)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i="0" dirty="0" smtClean="0">
                <a:cs typeface="Arial" charset="0"/>
              </a:rPr>
              <a:t>In the next step, the methodology will be integrated in the update of the MSITS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b="0" i="0" dirty="0">
              <a:ea typeface="+mn-ea"/>
              <a:cs typeface="Arial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07504" y="4413818"/>
            <a:ext cx="5616624" cy="2564904"/>
          </a:xfrm>
          <a:prstGeom prst="rect">
            <a:avLst/>
          </a:prstGeom>
        </p:spPr>
        <p:txBody>
          <a:bodyPr numCol="2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i="0" kern="0" dirty="0" smtClean="0"/>
              <a:t>Members: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kern="0" dirty="0" smtClean="0"/>
              <a:t>WTO, OECD</a:t>
            </a:r>
            <a:r>
              <a:rPr lang="en-GB" b="0" kern="0" dirty="0" smtClean="0"/>
              <a:t>, </a:t>
            </a:r>
            <a:r>
              <a:rPr lang="en-GB" b="0" kern="0" dirty="0" smtClean="0"/>
              <a:t>UNSD</a:t>
            </a:r>
            <a:endParaRPr lang="en-GB" b="0" kern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kern="0" dirty="0" smtClean="0"/>
              <a:t>DG </a:t>
            </a:r>
            <a:r>
              <a:rPr lang="en-GB" b="0" kern="0" dirty="0" smtClean="0"/>
              <a:t>TRADE</a:t>
            </a:r>
            <a:endParaRPr lang="en-GB" b="0" kern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kern="0" dirty="0"/>
              <a:t>14 EU/EFTA </a:t>
            </a:r>
            <a:r>
              <a:rPr lang="en-GB" b="0" kern="0" dirty="0" smtClean="0"/>
              <a:t>countries</a:t>
            </a:r>
            <a:endParaRPr lang="en-GB" b="0" kern="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b="0" kern="0" dirty="0"/>
          </a:p>
          <a:p>
            <a:pPr lvl="1">
              <a:buFont typeface="Courier New" panose="02070309020205020404" pitchFamily="49" charset="0"/>
              <a:buChar char="o"/>
            </a:pPr>
            <a:endParaRPr lang="en-GB" b="0" kern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kern="0" dirty="0" smtClean="0"/>
              <a:t>US BEA</a:t>
            </a:r>
            <a:endParaRPr lang="en-GB" b="0" kern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0" kern="0" dirty="0" smtClean="0"/>
              <a:t>Statistics </a:t>
            </a:r>
            <a:r>
              <a:rPr lang="en-GB" b="0" kern="0" dirty="0" smtClean="0"/>
              <a:t>Canada</a:t>
            </a:r>
            <a:endParaRPr lang="en-GB" sz="2400" b="0" kern="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436096" y="4365104"/>
            <a:ext cx="3528392" cy="168617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i="0" kern="0" dirty="0" smtClean="0"/>
              <a:t>Meetings: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400" b="0" kern="0" dirty="0" smtClean="0"/>
              <a:t>March </a:t>
            </a:r>
            <a:r>
              <a:rPr lang="en-IE" sz="2400" b="0" kern="0" dirty="0" smtClean="0"/>
              <a:t>2020</a:t>
            </a:r>
            <a:endParaRPr lang="en-IE" sz="2400" b="0" kern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400" b="0" kern="0" dirty="0" smtClean="0"/>
              <a:t>November </a:t>
            </a:r>
            <a:r>
              <a:rPr lang="en-IE" sz="2400" b="0" kern="0" dirty="0" smtClean="0"/>
              <a:t>2020</a:t>
            </a:r>
            <a:endParaRPr lang="en-IE" sz="2400" b="0" kern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400" b="0" kern="0" dirty="0" smtClean="0"/>
              <a:t>March </a:t>
            </a:r>
            <a:r>
              <a:rPr lang="en-IE" sz="2400" b="0" kern="0" dirty="0" smtClean="0"/>
              <a:t>2021</a:t>
            </a:r>
            <a:endParaRPr lang="fr-BE" sz="24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2856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936625"/>
          </a:xfrm>
        </p:spPr>
        <p:txBody>
          <a:bodyPr/>
          <a:lstStyle/>
          <a:p>
            <a:r>
              <a:rPr lang="en-IE" dirty="0"/>
              <a:t>What is new? (1)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7" y="404664"/>
            <a:ext cx="9144000" cy="55446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000" b="1" i="0" dirty="0" smtClean="0">
                <a:solidFill>
                  <a:srgbClr val="FF0000"/>
                </a:solidFill>
              </a:rPr>
              <a:t>The new Eurostat-WTO generic model</a:t>
            </a:r>
            <a:r>
              <a:rPr lang="en-GB" sz="2000" i="0" dirty="0" smtClean="0"/>
              <a:t>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C</a:t>
            </a:r>
            <a:r>
              <a:rPr lang="en-US" dirty="0" smtClean="0"/>
              <a:t>onsolidates </a:t>
            </a:r>
            <a:r>
              <a:rPr lang="en-US" dirty="0"/>
              <a:t>the approaches developed </a:t>
            </a:r>
            <a:r>
              <a:rPr lang="en-US" dirty="0" smtClean="0"/>
              <a:t>by: 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sz="2000" dirty="0"/>
              <a:t>Eurostat (Eurostat simplified model) and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sz="2000" dirty="0"/>
              <a:t>WTO (</a:t>
            </a:r>
            <a:r>
              <a:rPr lang="en-US" sz="2000" dirty="0" err="1"/>
              <a:t>TiSMoS</a:t>
            </a:r>
            <a:r>
              <a:rPr lang="en-US" sz="2000" dirty="0"/>
              <a:t> model</a:t>
            </a:r>
            <a:r>
              <a:rPr lang="en-US" sz="2000" dirty="0" smtClean="0"/>
              <a:t>); </a:t>
            </a:r>
            <a:endParaRPr lang="en-US" sz="20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b="1" dirty="0" smtClean="0"/>
              <a:t>Builds </a:t>
            </a:r>
            <a:r>
              <a:rPr lang="en-US" b="1" dirty="0"/>
              <a:t>upon </a:t>
            </a:r>
            <a:r>
              <a:rPr lang="en-US" b="0" dirty="0"/>
              <a:t>the simplified approach of the MSITS 2010 </a:t>
            </a:r>
            <a:r>
              <a:rPr lang="en-GB" b="0" dirty="0" smtClean="0"/>
              <a:t>and </a:t>
            </a:r>
            <a:r>
              <a:rPr lang="en-GB" b="0" dirty="0" err="1"/>
              <a:t>MoS</a:t>
            </a:r>
            <a:r>
              <a:rPr lang="en-GB" b="0" dirty="0"/>
              <a:t> estimations from several countries</a:t>
            </a:r>
            <a:r>
              <a:rPr lang="en-US" b="0" dirty="0"/>
              <a:t>; </a:t>
            </a:r>
            <a:endParaRPr lang="en-IE" b="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IE" dirty="0" smtClean="0"/>
              <a:t>Proposes improved </a:t>
            </a:r>
            <a:r>
              <a:rPr lang="en-IE" dirty="0"/>
              <a:t>distribution of the modes across the EBOPS </a:t>
            </a:r>
            <a:r>
              <a:rPr lang="en-IE" dirty="0" smtClean="0"/>
              <a:t>items.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IE" dirty="0" smtClean="0"/>
              <a:t>Different allocation shares are proposed for the main and sub-items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0" indent="0" algn="just">
              <a:buNone/>
            </a:pPr>
            <a:endParaRPr lang="fr-BE" sz="2000" i="0" dirty="0"/>
          </a:p>
          <a:p>
            <a:pPr marL="0" indent="0" algn="just">
              <a:buNone/>
            </a:pPr>
            <a:endParaRPr lang="fr-B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1" y="4663397"/>
            <a:ext cx="8215561" cy="208748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16775"/>
              </p:ext>
            </p:extLst>
          </p:nvPr>
        </p:nvGraphicFramePr>
        <p:xfrm>
          <a:off x="488528" y="3921717"/>
          <a:ext cx="82966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29">
                  <a:extLst>
                    <a:ext uri="{9D8B030D-6E8A-4147-A177-3AD203B41FA5}">
                      <a16:colId xmlns:a16="http://schemas.microsoft.com/office/drawing/2014/main" val="3581905511"/>
                    </a:ext>
                  </a:extLst>
                </a:gridCol>
                <a:gridCol w="1155087">
                  <a:extLst>
                    <a:ext uri="{9D8B030D-6E8A-4147-A177-3AD203B41FA5}">
                      <a16:colId xmlns:a16="http://schemas.microsoft.com/office/drawing/2014/main" val="3289940308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215663567"/>
                    </a:ext>
                  </a:extLst>
                </a:gridCol>
                <a:gridCol w="701246">
                  <a:extLst>
                    <a:ext uri="{9D8B030D-6E8A-4147-A177-3AD203B41FA5}">
                      <a16:colId xmlns:a16="http://schemas.microsoft.com/office/drawing/2014/main" val="961489488"/>
                    </a:ext>
                  </a:extLst>
                </a:gridCol>
                <a:gridCol w="654467">
                  <a:extLst>
                    <a:ext uri="{9D8B030D-6E8A-4147-A177-3AD203B41FA5}">
                      <a16:colId xmlns:a16="http://schemas.microsoft.com/office/drawing/2014/main" val="1229901537"/>
                    </a:ext>
                  </a:extLst>
                </a:gridCol>
                <a:gridCol w="654467">
                  <a:extLst>
                    <a:ext uri="{9D8B030D-6E8A-4147-A177-3AD203B41FA5}">
                      <a16:colId xmlns:a16="http://schemas.microsoft.com/office/drawing/2014/main" val="1463700741"/>
                    </a:ext>
                  </a:extLst>
                </a:gridCol>
                <a:gridCol w="618796">
                  <a:extLst>
                    <a:ext uri="{9D8B030D-6E8A-4147-A177-3AD203B41FA5}">
                      <a16:colId xmlns:a16="http://schemas.microsoft.com/office/drawing/2014/main" val="233846944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fr-BE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DD6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EBOPS 2010</a:t>
                      </a:r>
                      <a:endParaRPr lang="fr-BE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DD6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IE" sz="1000" b="1" dirty="0" smtClean="0">
                          <a:solidFill>
                            <a:schemeClr val="tx1"/>
                          </a:solidFill>
                        </a:rPr>
                        <a:t>Mode type (%)</a:t>
                      </a:r>
                      <a:endParaRPr lang="fr-BE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DD6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79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000" b="1" dirty="0" smtClean="0"/>
                        <a:t>Category</a:t>
                      </a:r>
                      <a:endParaRPr lang="fr-BE" sz="1000" b="1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000" b="1" dirty="0" smtClean="0"/>
                        <a:t>Category description</a:t>
                      </a:r>
                      <a:endParaRPr lang="fr-BE" sz="1000" b="1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000" b="1" dirty="0" smtClean="0"/>
                        <a:t>M1</a:t>
                      </a:r>
                      <a:endParaRPr lang="fr-BE" sz="1000" b="1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000" b="1" dirty="0" smtClean="0"/>
                        <a:t>M2</a:t>
                      </a:r>
                      <a:endParaRPr lang="fr-BE" sz="1000" b="1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000" b="1" dirty="0" smtClean="0"/>
                        <a:t>M3</a:t>
                      </a:r>
                      <a:endParaRPr lang="fr-BE" sz="1000" b="1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000" b="1" dirty="0" smtClean="0"/>
                        <a:t>M4</a:t>
                      </a:r>
                      <a:endParaRPr lang="fr-BE" sz="1000" b="1" dirty="0"/>
                    </a:p>
                  </a:txBody>
                  <a:tcPr>
                    <a:solidFill>
                      <a:srgbClr val="FDD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3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21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47" y="138135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International Supply of Services by Modes </a:t>
            </a:r>
            <a:r>
              <a:rPr lang="en-GB" dirty="0"/>
              <a:t>of </a:t>
            </a:r>
            <a:r>
              <a:rPr lang="en-GB" dirty="0" smtClean="0"/>
              <a:t>Supply </a:t>
            </a:r>
            <a:r>
              <a:rPr lang="en-GB" dirty="0"/>
              <a:t/>
            </a:r>
            <a:br>
              <a:rPr lang="en-GB" dirty="0"/>
            </a:b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5" y="692146"/>
            <a:ext cx="8280919" cy="619853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§"/>
            </a:pPr>
            <a:r>
              <a:rPr lang="en-GB" sz="2800" i="0" dirty="0" smtClean="0"/>
              <a:t>Eurostat-WTO model</a:t>
            </a:r>
            <a:endParaRPr lang="en-GB" sz="2400" dirty="0" smtClean="0"/>
          </a:p>
          <a:p>
            <a:pPr marL="514350" lvl="1" indent="0">
              <a:buNone/>
            </a:pPr>
            <a:endParaRPr lang="en-GB" sz="2800" i="0" dirty="0" smtClean="0"/>
          </a:p>
          <a:p>
            <a:pPr marL="400050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800" i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800" i="0" dirty="0"/>
          </a:p>
        </p:txBody>
      </p:sp>
      <p:grpSp>
        <p:nvGrpSpPr>
          <p:cNvPr id="4" name="Group 3"/>
          <p:cNvGrpSpPr/>
          <p:nvPr/>
        </p:nvGrpSpPr>
        <p:grpSpPr>
          <a:xfrm>
            <a:off x="407257" y="3789040"/>
            <a:ext cx="2020533" cy="1010266"/>
            <a:chOff x="198606" y="2324711"/>
            <a:chExt cx="2020533" cy="1010266"/>
          </a:xfrm>
        </p:grpSpPr>
        <p:sp>
          <p:nvSpPr>
            <p:cNvPr id="29" name="Rounded Rectangle 28"/>
            <p:cNvSpPr/>
            <p:nvPr/>
          </p:nvSpPr>
          <p:spPr>
            <a:xfrm>
              <a:off x="198606" y="2324711"/>
              <a:ext cx="2020533" cy="1010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28196" y="2354301"/>
              <a:ext cx="1961353" cy="95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b="1" kern="1200" dirty="0" smtClean="0"/>
                <a:t>International supply of services</a:t>
              </a:r>
              <a:endParaRPr lang="en-US" sz="2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32909" y="3023347"/>
            <a:ext cx="70763" cy="1415275"/>
            <a:chOff x="2587864" y="1541303"/>
            <a:chExt cx="70763" cy="1415275"/>
          </a:xfrm>
        </p:grpSpPr>
        <p:sp>
          <p:nvSpPr>
            <p:cNvPr id="27" name="Straight Connector 5"/>
            <p:cNvSpPr/>
            <p:nvPr/>
          </p:nvSpPr>
          <p:spPr>
            <a:xfrm rot="18289469">
              <a:off x="1915609" y="2228726"/>
              <a:ext cx="1415275" cy="404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214"/>
                  </a:moveTo>
                  <a:lnTo>
                    <a:pt x="1415275" y="2021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6"/>
            <p:cNvSpPr txBox="1"/>
            <p:nvPr/>
          </p:nvSpPr>
          <p:spPr>
            <a:xfrm rot="18289469">
              <a:off x="2587864" y="2213559"/>
              <a:ext cx="70763" cy="70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4659" y="2310085"/>
            <a:ext cx="2020533" cy="1010266"/>
            <a:chOff x="3027353" y="1162904"/>
            <a:chExt cx="2020533" cy="1010266"/>
          </a:xfrm>
        </p:grpSpPr>
        <p:sp>
          <p:nvSpPr>
            <p:cNvPr id="25" name="Rounded Rectangle 24"/>
            <p:cNvSpPr/>
            <p:nvPr/>
          </p:nvSpPr>
          <p:spPr>
            <a:xfrm>
              <a:off x="3027353" y="1162904"/>
              <a:ext cx="2020533" cy="1010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8"/>
            <p:cNvSpPr txBox="1"/>
            <p:nvPr/>
          </p:nvSpPr>
          <p:spPr>
            <a:xfrm>
              <a:off x="3056943" y="1192494"/>
              <a:ext cx="1961353" cy="95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ITSS from BoP</a:t>
              </a:r>
              <a:endParaRPr lang="en-US" sz="20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90480" y="1181157"/>
            <a:ext cx="2020533" cy="1010266"/>
            <a:chOff x="5856100" y="1098"/>
            <a:chExt cx="2020533" cy="1010266"/>
          </a:xfrm>
        </p:grpSpPr>
        <p:sp>
          <p:nvSpPr>
            <p:cNvPr id="23" name="Rounded Rectangle 22"/>
            <p:cNvSpPr/>
            <p:nvPr/>
          </p:nvSpPr>
          <p:spPr>
            <a:xfrm>
              <a:off x="5856100" y="1098"/>
              <a:ext cx="2020533" cy="1010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0"/>
            <p:cNvSpPr txBox="1"/>
            <p:nvPr/>
          </p:nvSpPr>
          <p:spPr>
            <a:xfrm>
              <a:off x="5885690" y="30688"/>
              <a:ext cx="1961353" cy="95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Mode 1</a:t>
              </a:r>
              <a:endParaRPr lang="en-US" sz="20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01854" y="2295529"/>
            <a:ext cx="2020533" cy="1010266"/>
            <a:chOff x="5856100" y="1162904"/>
            <a:chExt cx="2020533" cy="1010266"/>
          </a:xfrm>
        </p:grpSpPr>
        <p:sp>
          <p:nvSpPr>
            <p:cNvPr id="21" name="Rounded Rectangle 20"/>
            <p:cNvSpPr/>
            <p:nvPr/>
          </p:nvSpPr>
          <p:spPr>
            <a:xfrm>
              <a:off x="5856100" y="1162904"/>
              <a:ext cx="2020533" cy="1010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2"/>
            <p:cNvSpPr txBox="1"/>
            <p:nvPr/>
          </p:nvSpPr>
          <p:spPr>
            <a:xfrm>
              <a:off x="5885690" y="1192494"/>
              <a:ext cx="1961353" cy="95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Mode 2</a:t>
              </a:r>
              <a:endParaRPr lang="en-US" sz="20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90480" y="3504770"/>
            <a:ext cx="2020533" cy="1010266"/>
            <a:chOff x="5856100" y="2324711"/>
            <a:chExt cx="2020533" cy="1010266"/>
          </a:xfrm>
        </p:grpSpPr>
        <p:sp>
          <p:nvSpPr>
            <p:cNvPr id="19" name="Rounded Rectangle 18"/>
            <p:cNvSpPr/>
            <p:nvPr/>
          </p:nvSpPr>
          <p:spPr>
            <a:xfrm>
              <a:off x="5856100" y="2324711"/>
              <a:ext cx="2020533" cy="1010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4"/>
            <p:cNvSpPr txBox="1"/>
            <p:nvPr/>
          </p:nvSpPr>
          <p:spPr>
            <a:xfrm>
              <a:off x="5885690" y="2354301"/>
              <a:ext cx="1961353" cy="95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Mode 4</a:t>
              </a:r>
              <a:endParaRPr lang="en-US" sz="20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97528" y="4179748"/>
            <a:ext cx="138866" cy="1291249"/>
            <a:chOff x="2587864" y="2666174"/>
            <a:chExt cx="138866" cy="1291249"/>
          </a:xfrm>
        </p:grpSpPr>
        <p:sp>
          <p:nvSpPr>
            <p:cNvPr id="17" name="Straight Connector 15"/>
            <p:cNvSpPr/>
            <p:nvPr/>
          </p:nvSpPr>
          <p:spPr>
            <a:xfrm rot="3310531" flipV="1">
              <a:off x="2014521" y="3245214"/>
              <a:ext cx="1291249" cy="1331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214"/>
                  </a:moveTo>
                  <a:lnTo>
                    <a:pt x="1415275" y="2021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6"/>
            <p:cNvSpPr txBox="1"/>
            <p:nvPr/>
          </p:nvSpPr>
          <p:spPr>
            <a:xfrm rot="3310531">
              <a:off x="2587864" y="3375366"/>
              <a:ext cx="70763" cy="70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74660" y="4778507"/>
            <a:ext cx="2020533" cy="1010266"/>
            <a:chOff x="3027353" y="3486518"/>
            <a:chExt cx="2020533" cy="1010266"/>
          </a:xfrm>
        </p:grpSpPr>
        <p:sp>
          <p:nvSpPr>
            <p:cNvPr id="15" name="Rounded Rectangle 14"/>
            <p:cNvSpPr/>
            <p:nvPr/>
          </p:nvSpPr>
          <p:spPr>
            <a:xfrm>
              <a:off x="3027353" y="3486518"/>
              <a:ext cx="2020533" cy="1010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8"/>
            <p:cNvSpPr txBox="1"/>
            <p:nvPr/>
          </p:nvSpPr>
          <p:spPr>
            <a:xfrm>
              <a:off x="3056943" y="3516108"/>
              <a:ext cx="1961353" cy="95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FATS</a:t>
              </a:r>
              <a:endParaRPr lang="en-US" sz="20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8031" y="4778507"/>
            <a:ext cx="2020533" cy="1010266"/>
            <a:chOff x="5856100" y="3486518"/>
            <a:chExt cx="2020533" cy="1010266"/>
          </a:xfrm>
        </p:grpSpPr>
        <p:sp>
          <p:nvSpPr>
            <p:cNvPr id="13" name="Rounded Rectangle 12"/>
            <p:cNvSpPr/>
            <p:nvPr/>
          </p:nvSpPr>
          <p:spPr>
            <a:xfrm>
              <a:off x="5856100" y="3486518"/>
              <a:ext cx="2020533" cy="1010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20"/>
            <p:cNvSpPr txBox="1"/>
            <p:nvPr/>
          </p:nvSpPr>
          <p:spPr>
            <a:xfrm>
              <a:off x="5885690" y="3516108"/>
              <a:ext cx="1961353" cy="95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Mode 3</a:t>
              </a:r>
              <a:endParaRPr lang="en-US" sz="2000" b="1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55335" y="987922"/>
            <a:ext cx="2020533" cy="1010266"/>
            <a:chOff x="3027353" y="1162904"/>
            <a:chExt cx="2020533" cy="1010266"/>
          </a:xfrm>
        </p:grpSpPr>
        <p:sp>
          <p:nvSpPr>
            <p:cNvPr id="33" name="Rounded Rectangle 32"/>
            <p:cNvSpPr/>
            <p:nvPr/>
          </p:nvSpPr>
          <p:spPr>
            <a:xfrm>
              <a:off x="3027353" y="1162904"/>
              <a:ext cx="2020533" cy="10102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8"/>
            <p:cNvSpPr txBox="1"/>
            <p:nvPr/>
          </p:nvSpPr>
          <p:spPr>
            <a:xfrm>
              <a:off x="3056943" y="1192494"/>
              <a:ext cx="1961353" cy="95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Distribution services (from Goods)</a:t>
              </a:r>
              <a:endParaRPr lang="en-US" sz="1600" b="1" kern="12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7505" y="623895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solidFill>
                  <a:srgbClr val="0F5494"/>
                </a:solidFill>
              </a:rPr>
              <a:t>Advanced techniques (e.g. surveys)</a:t>
            </a:r>
          </a:p>
        </p:txBody>
      </p:sp>
      <p:cxnSp>
        <p:nvCxnSpPr>
          <p:cNvPr id="40" name="Straight Connector 39"/>
          <p:cNvCxnSpPr>
            <a:stCxn id="26" idx="3"/>
          </p:cNvCxnSpPr>
          <p:nvPr/>
        </p:nvCxnSpPr>
        <p:spPr bwMode="auto">
          <a:xfrm flipV="1">
            <a:off x="5265602" y="1916832"/>
            <a:ext cx="1124878" cy="8983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3"/>
            <a:endCxn id="21" idx="1"/>
          </p:cNvCxnSpPr>
          <p:nvPr/>
        </p:nvCxnSpPr>
        <p:spPr bwMode="auto">
          <a:xfrm flipV="1">
            <a:off x="5265602" y="2800662"/>
            <a:ext cx="1136252" cy="145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3"/>
            <a:endCxn id="19" idx="1"/>
          </p:cNvCxnSpPr>
          <p:nvPr/>
        </p:nvCxnSpPr>
        <p:spPr bwMode="auto">
          <a:xfrm>
            <a:off x="5265602" y="2815218"/>
            <a:ext cx="1124878" cy="11946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3"/>
            <a:endCxn id="14" idx="1"/>
          </p:cNvCxnSpPr>
          <p:nvPr/>
        </p:nvCxnSpPr>
        <p:spPr bwMode="auto">
          <a:xfrm>
            <a:off x="5265603" y="5283640"/>
            <a:ext cx="123201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7714" y="1119242"/>
            <a:ext cx="5832648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342900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2800" b="0" kern="0" dirty="0">
                <a:solidFill>
                  <a:srgbClr val="0F5494"/>
                </a:solidFill>
                <a:latin typeface="Verdana"/>
                <a:cs typeface="+mn-cs"/>
              </a:rPr>
              <a:t>Adjustments</a:t>
            </a:r>
            <a:r>
              <a:rPr lang="en-GB" sz="2800" b="0" kern="0" dirty="0" smtClean="0">
                <a:solidFill>
                  <a:srgbClr val="0F5494"/>
                </a:solidFill>
                <a:latin typeface="Verdana"/>
                <a:cs typeface="+mn-cs"/>
              </a:rPr>
              <a:t>:</a:t>
            </a:r>
          </a:p>
          <a:p>
            <a:pPr marL="400050" lvl="0" indent="-342900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§"/>
            </a:pPr>
            <a:endParaRPr lang="en-GB" sz="2800" b="0" kern="0" dirty="0">
              <a:solidFill>
                <a:srgbClr val="0F5494"/>
              </a:solidFill>
              <a:latin typeface="Verdana"/>
              <a:cs typeface="+mn-cs"/>
            </a:endParaRPr>
          </a:p>
          <a:p>
            <a:pPr marL="514350" lvl="1">
              <a:spcBef>
                <a:spcPct val="20000"/>
              </a:spcBef>
              <a:buClr>
                <a:srgbClr val="0F5494"/>
              </a:buClr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514350" lvl="1">
              <a:spcBef>
                <a:spcPct val="20000"/>
              </a:spcBef>
              <a:buClr>
                <a:srgbClr val="0F5494"/>
              </a:buClr>
            </a:pPr>
            <a:endParaRPr lang="en-GB" sz="2400" kern="0" dirty="0" smtClean="0">
              <a:solidFill>
                <a:srgbClr val="0F5494"/>
              </a:solidFill>
              <a:latin typeface="Verdana"/>
            </a:endParaRPr>
          </a:p>
          <a:p>
            <a:pPr marL="514350" lvl="1">
              <a:spcBef>
                <a:spcPct val="20000"/>
              </a:spcBef>
              <a:buClr>
                <a:srgbClr val="0F5494"/>
              </a:buClr>
            </a:pPr>
            <a:r>
              <a:rPr lang="en-GB" sz="2400" kern="0" dirty="0">
                <a:solidFill>
                  <a:srgbClr val="0F5494"/>
                </a:solidFill>
                <a:latin typeface="Verdana"/>
              </a:rPr>
              <a:t>              </a:t>
            </a:r>
            <a:r>
              <a:rPr lang="en-GB" sz="2400" kern="0" dirty="0" smtClean="0">
                <a:solidFill>
                  <a:srgbClr val="0F5494"/>
                </a:solidFill>
                <a:latin typeface="Verdana"/>
              </a:rPr>
              <a:t>          </a:t>
            </a:r>
            <a:r>
              <a:rPr lang="en-GB" sz="2000" kern="0" dirty="0" smtClean="0">
                <a:solidFill>
                  <a:srgbClr val="0F5494"/>
                </a:solidFill>
                <a:latin typeface="Verdana"/>
              </a:rPr>
              <a:t>Remove Goods</a:t>
            </a:r>
            <a:endParaRPr lang="en-GB" sz="2000" kern="0" dirty="0">
              <a:solidFill>
                <a:srgbClr val="0F5494"/>
              </a:solidFill>
              <a:latin typeface="Verdana"/>
            </a:endParaRPr>
          </a:p>
          <a:p>
            <a:pPr marL="514350" lvl="1">
              <a:spcBef>
                <a:spcPct val="20000"/>
              </a:spcBef>
              <a:buClr>
                <a:srgbClr val="0F5494"/>
              </a:buClr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514350" lvl="1">
              <a:spcBef>
                <a:spcPct val="20000"/>
              </a:spcBef>
              <a:buClr>
                <a:srgbClr val="0F5494"/>
              </a:buClr>
            </a:pPr>
            <a:endParaRPr lang="en-GB" sz="3000" kern="0" dirty="0" smtClean="0">
              <a:solidFill>
                <a:srgbClr val="0F5494"/>
              </a:solidFill>
              <a:latin typeface="Verdana"/>
            </a:endParaRPr>
          </a:p>
          <a:p>
            <a:pPr marL="514350" lvl="1">
              <a:spcBef>
                <a:spcPct val="20000"/>
              </a:spcBef>
              <a:buClr>
                <a:srgbClr val="0F5494"/>
              </a:buClr>
            </a:pPr>
            <a:endParaRPr lang="en-GB" sz="2400" kern="0" dirty="0" smtClean="0">
              <a:solidFill>
                <a:srgbClr val="0F5494"/>
              </a:solidFill>
              <a:latin typeface="Verdana"/>
            </a:endParaRPr>
          </a:p>
          <a:p>
            <a:pPr marL="514350" lvl="1">
              <a:spcBef>
                <a:spcPct val="20000"/>
              </a:spcBef>
              <a:buClr>
                <a:srgbClr val="0F5494"/>
              </a:buClr>
            </a:pPr>
            <a:endParaRPr lang="en-GB" sz="2400" kern="0" dirty="0">
              <a:solidFill>
                <a:srgbClr val="0F5494"/>
              </a:solidFill>
              <a:latin typeface="Verdana"/>
            </a:endParaRPr>
          </a:p>
          <a:p>
            <a:pPr marL="514350" lvl="1">
              <a:spcBef>
                <a:spcPct val="20000"/>
              </a:spcBef>
              <a:buClr>
                <a:srgbClr val="0F5494"/>
              </a:buClr>
            </a:pPr>
            <a:r>
              <a:rPr lang="en-GB" sz="2400" kern="0" dirty="0" smtClean="0">
                <a:solidFill>
                  <a:srgbClr val="0F5494"/>
                </a:solidFill>
                <a:latin typeface="Verdana"/>
              </a:rPr>
              <a:t>		            </a:t>
            </a:r>
            <a:r>
              <a:rPr lang="en-GB" sz="2000" kern="0" dirty="0" smtClean="0">
                <a:solidFill>
                  <a:srgbClr val="0F5494"/>
                </a:solidFill>
                <a:latin typeface="Verdana"/>
              </a:rPr>
              <a:t>local turnover </a:t>
            </a:r>
          </a:p>
          <a:p>
            <a:pPr marL="514350" lvl="1">
              <a:spcBef>
                <a:spcPts val="0"/>
              </a:spcBef>
              <a:buClr>
                <a:srgbClr val="0F5494"/>
              </a:buClr>
            </a:pPr>
            <a:r>
              <a:rPr lang="en-GB" sz="2000" kern="0" dirty="0">
                <a:solidFill>
                  <a:srgbClr val="0F5494"/>
                </a:solidFill>
                <a:latin typeface="Verdana"/>
              </a:rPr>
              <a:t> </a:t>
            </a:r>
            <a:r>
              <a:rPr lang="en-GB" sz="2000" kern="0" dirty="0" smtClean="0">
                <a:solidFill>
                  <a:srgbClr val="0F5494"/>
                </a:solidFill>
                <a:latin typeface="Verdana"/>
              </a:rPr>
              <a:t>                            remove goods </a:t>
            </a:r>
            <a:endParaRPr lang="en-GB" sz="200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6278" y="5779729"/>
            <a:ext cx="2729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b="0" dirty="0">
                <a:solidFill>
                  <a:srgbClr val="FFC000"/>
                </a:solidFill>
              </a:rPr>
              <a:t>Construction (as a </a:t>
            </a:r>
            <a:r>
              <a:rPr lang="fr-BE" sz="1400" b="0" dirty="0" err="1">
                <a:solidFill>
                  <a:srgbClr val="FFC000"/>
                </a:solidFill>
              </a:rPr>
              <a:t>residual</a:t>
            </a:r>
            <a:r>
              <a:rPr lang="fr-BE" sz="1400" b="0" dirty="0">
                <a:solidFill>
                  <a:srgbClr val="FFC000"/>
                </a:solidFill>
              </a:rPr>
              <a:t> part of mode </a:t>
            </a:r>
            <a:r>
              <a:rPr lang="fr-BE" sz="1400" b="0" dirty="0" smtClean="0">
                <a:solidFill>
                  <a:srgbClr val="FFC000"/>
                </a:solidFill>
              </a:rPr>
              <a:t>3</a:t>
            </a:r>
            <a:r>
              <a:rPr lang="fr-BE" sz="1400" b="0" dirty="0">
                <a:solidFill>
                  <a:srgbClr val="FFC000"/>
                </a:solidFill>
              </a:rPr>
              <a:t>)</a:t>
            </a:r>
          </a:p>
        </p:txBody>
      </p:sp>
      <p:cxnSp>
        <p:nvCxnSpPr>
          <p:cNvPr id="41" name="Straight Connector 40"/>
          <p:cNvCxnSpPr>
            <a:endCxn id="14" idx="1"/>
          </p:cNvCxnSpPr>
          <p:nvPr/>
        </p:nvCxnSpPr>
        <p:spPr bwMode="auto">
          <a:xfrm>
            <a:off x="5306279" y="2919324"/>
            <a:ext cx="1191342" cy="2364316"/>
          </a:xfrm>
          <a:prstGeom prst="line">
            <a:avLst/>
          </a:prstGeom>
          <a:ln>
            <a:solidFill>
              <a:srgbClr val="FFC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1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31" y="17190"/>
            <a:ext cx="8229600" cy="936625"/>
          </a:xfrm>
        </p:spPr>
        <p:txBody>
          <a:bodyPr/>
          <a:lstStyle/>
          <a:p>
            <a:r>
              <a:rPr lang="en-IE" dirty="0"/>
              <a:t>What is new? </a:t>
            </a:r>
            <a:r>
              <a:rPr lang="en-IE" dirty="0" smtClean="0"/>
              <a:t>(2)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0" y="953815"/>
            <a:ext cx="8538941" cy="55446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IE" sz="2200" i="0" dirty="0" smtClean="0"/>
              <a:t>Improved </a:t>
            </a:r>
            <a:r>
              <a:rPr lang="en-IE" sz="2200" b="1" i="0" dirty="0" smtClean="0">
                <a:solidFill>
                  <a:srgbClr val="FF0000"/>
                </a:solidFill>
              </a:rPr>
              <a:t>correspondence </a:t>
            </a:r>
            <a:r>
              <a:rPr lang="en-IE" sz="2200" b="1" i="0" dirty="0">
                <a:solidFill>
                  <a:srgbClr val="FF0000"/>
                </a:solidFill>
              </a:rPr>
              <a:t>between economic activity classifications (NACE, ISIC) and EBOPS items</a:t>
            </a:r>
            <a:r>
              <a:rPr lang="en-IE" sz="2200" i="0" dirty="0">
                <a:solidFill>
                  <a:srgbClr val="FF0000"/>
                </a:solidFill>
              </a:rPr>
              <a:t> </a:t>
            </a:r>
            <a:r>
              <a:rPr lang="en-IE" sz="2200" i="0" dirty="0"/>
              <a:t>(for </a:t>
            </a:r>
            <a:r>
              <a:rPr lang="en-IE" sz="2200" i="0" dirty="0" smtClean="0"/>
              <a:t>Mode 3 estimation). Two approaches: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b="0" i="0" dirty="0" smtClean="0"/>
              <a:t>WTO’s approach ‘</a:t>
            </a:r>
            <a:r>
              <a:rPr lang="en-US" sz="1800" b="0" i="1" dirty="0" smtClean="0"/>
              <a:t>hybrid EBOPS’ </a:t>
            </a:r>
            <a:r>
              <a:rPr lang="en-US" sz="1800" b="0" i="0" dirty="0" smtClean="0"/>
              <a:t>items, for example: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1200" b="0" i="0" dirty="0" smtClean="0"/>
          </a:p>
          <a:p>
            <a:pPr marL="914400" lvl="2" indent="0" algn="just"/>
            <a:endParaRPr lang="en-US" sz="1200" b="0" i="0" dirty="0" smtClean="0"/>
          </a:p>
          <a:p>
            <a:pPr marL="914400" lvl="2" indent="0" algn="just"/>
            <a:endParaRPr lang="en-US" sz="1200" dirty="0"/>
          </a:p>
          <a:p>
            <a:pPr marL="914400" lvl="2" indent="0" algn="just"/>
            <a:endParaRPr lang="en-US" sz="1200" b="0" i="0" dirty="0" smtClean="0"/>
          </a:p>
          <a:p>
            <a:pPr marL="457200" lvl="1" indent="0" algn="just">
              <a:buNone/>
            </a:pPr>
            <a:endParaRPr lang="en-US" sz="1800" b="0" i="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b="0" i="0" dirty="0" smtClean="0"/>
              <a:t>Eurostat approach; NACE codes are linked </a:t>
            </a:r>
            <a:r>
              <a:rPr lang="en-US" sz="1800" b="0" i="0" dirty="0"/>
              <a:t>to </a:t>
            </a:r>
            <a:r>
              <a:rPr lang="en-US" sz="1800" b="0" i="0" dirty="0" smtClean="0"/>
              <a:t>standard EBOPS items (applicable for the EBS Regulation), e.g.</a:t>
            </a:r>
            <a:endParaRPr lang="en-US" sz="1800" b="0" i="0" dirty="0"/>
          </a:p>
          <a:p>
            <a:pPr marL="457200" lvl="1" indent="0" algn="just">
              <a:buNone/>
            </a:pPr>
            <a:endParaRPr lang="en-GB" sz="2200" b="0" dirty="0"/>
          </a:p>
          <a:p>
            <a:pPr algn="just">
              <a:buFont typeface="Wingdings" panose="05000000000000000000" pitchFamily="2" charset="2"/>
              <a:buChar char="§"/>
            </a:pPr>
            <a:endParaRPr lang="en-GB" sz="2200" i="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n-GB" sz="2200" i="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200" i="0" dirty="0" smtClean="0"/>
              <a:t>Decision </a:t>
            </a:r>
            <a:r>
              <a:rPr lang="en-GB" sz="2200" i="0" dirty="0"/>
              <a:t>trees </a:t>
            </a:r>
            <a:r>
              <a:rPr lang="en-GB" sz="2200" i="0" dirty="0" smtClean="0"/>
              <a:t>/ </a:t>
            </a:r>
            <a:r>
              <a:rPr lang="en-GB" sz="2200" b="0" i="0" dirty="0" smtClean="0"/>
              <a:t>advice </a:t>
            </a:r>
            <a:r>
              <a:rPr lang="en-GB" sz="2200" b="0" i="0" dirty="0"/>
              <a:t>how to distinguish </a:t>
            </a:r>
            <a:r>
              <a:rPr lang="en-GB" sz="2200" i="0" dirty="0" smtClean="0"/>
              <a:t>complex</a:t>
            </a:r>
            <a:r>
              <a:rPr lang="en-GB" sz="2200" b="0" i="0" dirty="0" smtClean="0"/>
              <a:t> cases, including multimodal supp</a:t>
            </a:r>
            <a:r>
              <a:rPr lang="en-GB" sz="2600" b="0" i="0" dirty="0" smtClean="0"/>
              <a:t>ly</a:t>
            </a:r>
            <a:endParaRPr lang="fr-BE" sz="2600" b="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76872"/>
            <a:ext cx="7900103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8166" b="60397"/>
          <a:stretch/>
        </p:blipFill>
        <p:spPr>
          <a:xfrm>
            <a:off x="827583" y="4243634"/>
            <a:ext cx="7203819" cy="10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7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97" y="44624"/>
            <a:ext cx="8229600" cy="936625"/>
          </a:xfrm>
        </p:spPr>
        <p:txBody>
          <a:bodyPr/>
          <a:lstStyle/>
          <a:p>
            <a:r>
              <a:rPr lang="en-IE" dirty="0" smtClean="0"/>
              <a:t>The way forward…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IE" sz="2800" i="0" dirty="0" smtClean="0"/>
              <a:t>The 2</a:t>
            </a:r>
            <a:r>
              <a:rPr lang="en-IE" sz="2800" i="0" baseline="30000" dirty="0" smtClean="0"/>
              <a:t>nd</a:t>
            </a:r>
            <a:r>
              <a:rPr lang="en-IE" sz="2800" i="0" dirty="0" smtClean="0"/>
              <a:t> </a:t>
            </a:r>
            <a:r>
              <a:rPr lang="en-IE" sz="2800" i="0" dirty="0" smtClean="0"/>
              <a:t>edition,</a:t>
            </a:r>
            <a:r>
              <a:rPr lang="en-IE" sz="2800" b="0" i="0" dirty="0" smtClean="0"/>
              <a:t> </a:t>
            </a:r>
            <a:r>
              <a:rPr lang="en-IE" sz="2800" b="0" i="0" dirty="0" smtClean="0"/>
              <a:t>published by 2023.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IE" sz="2800" b="0" i="0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GB" sz="2800" i="0" dirty="0" smtClean="0"/>
              <a:t>Improved techniques / advanced issues, </a:t>
            </a:r>
            <a:r>
              <a:rPr lang="en-GB" sz="2800" i="0" dirty="0" err="1" smtClean="0"/>
              <a:t>eg</a:t>
            </a:r>
            <a:r>
              <a:rPr lang="en-GB" sz="2800" i="0" dirty="0" smtClean="0"/>
              <a:t>:</a:t>
            </a:r>
            <a:endParaRPr lang="en-GB" sz="2800" i="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800" dirty="0" smtClean="0"/>
              <a:t>Country-specific (data-driven) shares</a:t>
            </a:r>
            <a:r>
              <a:rPr lang="en-GB" sz="2800" i="0" dirty="0" smtClean="0"/>
              <a:t> to distribute each EBOPS category to one or more modes</a:t>
            </a:r>
            <a:endParaRPr lang="en-GB" sz="2800" b="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800" dirty="0" smtClean="0"/>
              <a:t>Mapping NACE (ISIC) to </a:t>
            </a:r>
            <a:r>
              <a:rPr lang="en-GB" sz="2800" i="0" dirty="0" smtClean="0"/>
              <a:t>EBOPS codes</a:t>
            </a:r>
            <a:r>
              <a:rPr lang="en-GB" sz="2800" dirty="0"/>
              <a:t> </a:t>
            </a:r>
            <a:r>
              <a:rPr lang="en-GB" sz="2800" dirty="0" smtClean="0"/>
              <a:t>(needed for Mode 3 consolidation)</a:t>
            </a:r>
            <a:endParaRPr lang="en-GB" sz="2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Dealing with m</a:t>
            </a:r>
            <a:r>
              <a:rPr lang="en-US" sz="2800" i="0" dirty="0" smtClean="0"/>
              <a:t>ultimodal </a:t>
            </a:r>
            <a:r>
              <a:rPr lang="en-US" sz="2800" i="0" dirty="0"/>
              <a:t>supply </a:t>
            </a:r>
            <a:r>
              <a:rPr lang="en-US" sz="2800" i="0" dirty="0" smtClean="0"/>
              <a:t>of services.</a:t>
            </a:r>
            <a:endParaRPr lang="en-US" sz="2800" i="0" dirty="0"/>
          </a:p>
          <a:p>
            <a:pPr lvl="0" algn="just">
              <a:buFont typeface="Wingdings" panose="05000000000000000000" pitchFamily="2" charset="2"/>
              <a:buChar char="§"/>
            </a:pPr>
            <a:endParaRPr lang="fr-BE" sz="2000" i="0" dirty="0"/>
          </a:p>
        </p:txBody>
      </p:sp>
    </p:spTree>
    <p:extLst>
      <p:ext uri="{BB962C8B-B14F-4D97-AF65-F5344CB8AC3E}">
        <p14:creationId xmlns:p14="http://schemas.microsoft.com/office/powerpoint/2010/main" val="1590052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89337"/>
            <a:ext cx="8229600" cy="936625"/>
          </a:xfrm>
        </p:spPr>
        <p:txBody>
          <a:bodyPr/>
          <a:lstStyle/>
          <a:p>
            <a:pPr algn="ctr"/>
            <a:r>
              <a:rPr lang="en-GB" altLang="fr-F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availability </a:t>
            </a:r>
            <a:r>
              <a:rPr lang="en-GB" altLang="fr-FR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EBS Regulation</a:t>
            </a:r>
            <a:endParaRPr lang="fr-BE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772797"/>
              </p:ext>
            </p:extLst>
          </p:nvPr>
        </p:nvGraphicFramePr>
        <p:xfrm>
          <a:off x="33331" y="548680"/>
          <a:ext cx="9051570" cy="5831586"/>
        </p:xfrm>
        <a:graphic>
          <a:graphicData uri="http://schemas.openxmlformats.org/drawingml/2006/table">
            <a:tbl>
              <a:tblPr firstRow="1" bandRow="1"/>
              <a:tblGrid>
                <a:gridCol w="833975">
                  <a:extLst>
                    <a:ext uri="{9D8B030D-6E8A-4147-A177-3AD203B41FA5}">
                      <a16:colId xmlns:a16="http://schemas.microsoft.com/office/drawing/2014/main" val="3227447829"/>
                    </a:ext>
                  </a:extLst>
                </a:gridCol>
                <a:gridCol w="4133420">
                  <a:extLst>
                    <a:ext uri="{9D8B030D-6E8A-4147-A177-3AD203B41FA5}">
                      <a16:colId xmlns:a16="http://schemas.microsoft.com/office/drawing/2014/main" val="1215758629"/>
                    </a:ext>
                  </a:extLst>
                </a:gridCol>
                <a:gridCol w="855190">
                  <a:extLst>
                    <a:ext uri="{9D8B030D-6E8A-4147-A177-3AD203B41FA5}">
                      <a16:colId xmlns:a16="http://schemas.microsoft.com/office/drawing/2014/main" val="2308499012"/>
                    </a:ext>
                  </a:extLst>
                </a:gridCol>
                <a:gridCol w="1464980">
                  <a:extLst>
                    <a:ext uri="{9D8B030D-6E8A-4147-A177-3AD203B41FA5}">
                      <a16:colId xmlns:a16="http://schemas.microsoft.com/office/drawing/2014/main" val="1426986526"/>
                    </a:ext>
                  </a:extLst>
                </a:gridCol>
                <a:gridCol w="1764005">
                  <a:extLst>
                    <a:ext uri="{9D8B030D-6E8A-4147-A177-3AD203B41FA5}">
                      <a16:colId xmlns:a16="http://schemas.microsoft.com/office/drawing/2014/main" val="2894333315"/>
                    </a:ext>
                  </a:extLst>
                </a:gridCol>
              </a:tblGrid>
              <a:tr h="670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Domain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Breakdowns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sz="1800" b="1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ref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transmission </a:t>
                      </a: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deadline and date of first data transmission 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91346"/>
                  </a:ext>
                </a:extLst>
              </a:tr>
              <a:tr h="2119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STEC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1)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trade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 activity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 size class of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enterprise </a:t>
                      </a:r>
                      <a:r>
                        <a:rPr lang="en-GB" sz="1800" u="none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(SME/Large)</a:t>
                      </a:r>
                      <a:endParaRPr lang="en-GB" sz="1800" u="none" kern="12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2)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trade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 activity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and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type of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product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800" i="1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additional </a:t>
                      </a:r>
                      <a:r>
                        <a:rPr lang="en-GB" sz="1800" i="1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geographical </a:t>
                      </a:r>
                      <a:r>
                        <a:rPr lang="en-GB" sz="1800" i="1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breakdown for total services)</a:t>
                      </a:r>
                      <a:endParaRPr lang="fr-BE" sz="1800" i="1" u="none" kern="12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3)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GB" sz="1800" u="none" kern="1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trade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main activity </a:t>
                      </a:r>
                      <a:r>
                        <a:rPr lang="en-GB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 type of control</a:t>
                      </a:r>
                      <a:r>
                        <a:rPr lang="en-IE" sz="1800" u="none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E" sz="1800" u="none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(domestic / foreign)</a:t>
                      </a:r>
                      <a:endParaRPr lang="fr-BE" sz="1800" u="none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T+18 </a:t>
                      </a: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months: </a:t>
                      </a:r>
                      <a:r>
                        <a:rPr lang="en-IE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 </a:t>
                      </a:r>
                      <a:r>
                        <a:rPr lang="en-IE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fr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08077"/>
                  </a:ext>
                </a:extLst>
              </a:tr>
              <a:tr h="6701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Modes </a:t>
                      </a: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2, 4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 3 and </a:t>
                      </a:r>
                      <a:r>
                        <a:rPr lang="en-IE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IE" sz="1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MoS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346977"/>
                  </a:ext>
                </a:extLst>
              </a:tr>
              <a:tr h="67018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1) 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Services 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 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geographical breakdown </a:t>
                      </a:r>
                      <a:endParaRPr lang="fr-BE" sz="1800" u="non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T+10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months: 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 </a:t>
                      </a:r>
                      <a:endParaRPr lang="fr-BE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T+22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 </a:t>
                      </a:r>
                      <a:r>
                        <a:rPr lang="fr-BE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 </a:t>
                      </a:r>
                      <a:endParaRPr lang="fr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99873"/>
                  </a:ext>
                </a:extLst>
              </a:tr>
              <a:tr h="960107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2) </a:t>
                      </a: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Services </a:t>
                      </a: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Mode, 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(EBOPS main categories) </a:t>
                      </a: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geographical breakdown</a:t>
                      </a:r>
                      <a:endParaRPr lang="fr-BE" sz="1800" u="none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T+10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months: Oct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T+22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108961"/>
                  </a:ext>
                </a:extLst>
              </a:tr>
              <a:tr h="67018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3) </a:t>
                      </a:r>
                      <a:r>
                        <a:rPr lang="en-US" sz="1800" u="none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Services by Mode, detailed type of product and geographical breakdown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T+10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months: Oct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2028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T+22 </a:t>
                      </a: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2029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4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4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5010652"/>
              </p:ext>
            </p:extLst>
          </p:nvPr>
        </p:nvGraphicFramePr>
        <p:xfrm>
          <a:off x="467544" y="548680"/>
          <a:ext cx="792011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2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764704"/>
            <a:ext cx="8784976" cy="5616624"/>
          </a:xfrm>
          <a:prstGeom prst="rect">
            <a:avLst/>
          </a:prstGeom>
          <a:solidFill>
            <a:srgbClr val="E4EEF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IE" kern="0" dirty="0" smtClean="0"/>
              <a:t>	</a:t>
            </a:r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endParaRPr lang="en-IE" kern="0" dirty="0" smtClean="0"/>
          </a:p>
          <a:p>
            <a:endParaRPr lang="en-IE" kern="0" dirty="0"/>
          </a:p>
          <a:p>
            <a:r>
              <a:rPr lang="en-IE" sz="2600" i="1" kern="0" dirty="0" smtClean="0"/>
              <a:t> </a:t>
            </a:r>
            <a:r>
              <a:rPr lang="en-IE" sz="2600" i="1" kern="0" dirty="0" smtClean="0">
                <a:solidFill>
                  <a:schemeClr val="accent1">
                    <a:lumMod val="50000"/>
                  </a:schemeClr>
                </a:solidFill>
              </a:rPr>
              <a:t>Asymmetries analysis</a:t>
            </a:r>
          </a:p>
          <a:p>
            <a:pPr algn="ctr"/>
            <a:endParaRPr lang="en-IE" kern="0" dirty="0" smtClean="0"/>
          </a:p>
          <a:p>
            <a:pPr algn="ctr"/>
            <a:endParaRPr lang="en-IE" kern="0" dirty="0" smtClean="0"/>
          </a:p>
          <a:p>
            <a:pPr algn="ctr"/>
            <a:endParaRPr lang="en-IE" kern="0" dirty="0"/>
          </a:p>
          <a:p>
            <a:pPr algn="ctr"/>
            <a:endParaRPr lang="en-IE" kern="0" dirty="0" smtClean="0"/>
          </a:p>
          <a:p>
            <a:pPr algn="ctr"/>
            <a:endParaRPr lang="en-IE" kern="0" dirty="0"/>
          </a:p>
          <a:p>
            <a:pPr algn="ctr"/>
            <a:endParaRPr lang="en-IE" kern="0" dirty="0" smtClean="0"/>
          </a:p>
          <a:p>
            <a:pPr algn="ctr"/>
            <a:endParaRPr lang="en-IE" kern="0" dirty="0"/>
          </a:p>
          <a:p>
            <a:pPr algn="ctr"/>
            <a:endParaRPr lang="en-IE" kern="0" dirty="0" smtClean="0"/>
          </a:p>
          <a:p>
            <a:pPr algn="ctr"/>
            <a:endParaRPr lang="en-IE" kern="0" dirty="0"/>
          </a:p>
          <a:p>
            <a:pPr algn="ctr"/>
            <a:endParaRPr lang="en-IE" kern="0" dirty="0" smtClean="0"/>
          </a:p>
          <a:p>
            <a:pPr algn="ctr"/>
            <a:endParaRPr lang="fr-BE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-63649"/>
            <a:ext cx="8229600" cy="936625"/>
          </a:xfrm>
        </p:spPr>
        <p:txBody>
          <a:bodyPr/>
          <a:lstStyle/>
          <a:p>
            <a:pPr algn="ctr"/>
            <a:r>
              <a:rPr lang="en-IE" dirty="0" smtClean="0"/>
              <a:t>Activi</a:t>
            </a:r>
            <a:r>
              <a:rPr lang="en-IE" dirty="0"/>
              <a:t>ties</a:t>
            </a:r>
            <a:r>
              <a:rPr lang="en-IE" dirty="0" smtClean="0"/>
              <a:t> in the </a:t>
            </a:r>
            <a:r>
              <a:rPr lang="en-IE" dirty="0" smtClean="0"/>
              <a:t>ITSS domain</a:t>
            </a:r>
            <a:endParaRPr lang="fr-BE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62496" y="980728"/>
          <a:ext cx="8701992" cy="491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11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65" y="1268761"/>
            <a:ext cx="9143999" cy="518457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800" i="0" dirty="0"/>
              <a:t>BEC Rev.5: includes the services </a:t>
            </a:r>
            <a:r>
              <a:rPr lang="en-GB" sz="2800" i="0" dirty="0" smtClean="0"/>
              <a:t>dimension for the 1</a:t>
            </a:r>
            <a:r>
              <a:rPr lang="en-GB" sz="2800" i="0" baseline="30000" dirty="0" smtClean="0"/>
              <a:t>st</a:t>
            </a:r>
            <a:r>
              <a:rPr lang="en-GB" sz="2800" i="0" dirty="0" smtClean="0"/>
              <a:t> time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800" i="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n-GB" sz="900" i="0" dirty="0"/>
          </a:p>
          <a:p>
            <a:pPr algn="just">
              <a:buFont typeface="Wingdings" panose="05000000000000000000" pitchFamily="2" charset="2"/>
              <a:buChar char="§"/>
            </a:pPr>
            <a:endParaRPr lang="en-GB" sz="2800" b="0" i="0" dirty="0" smtClean="0"/>
          </a:p>
          <a:p>
            <a:pPr marL="0" indent="0" algn="just">
              <a:buNone/>
            </a:pPr>
            <a:endParaRPr lang="en-GB" sz="3200" i="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3200" i="0" dirty="0" smtClean="0"/>
              <a:t>BEC </a:t>
            </a:r>
            <a:r>
              <a:rPr lang="en-US" sz="2800" i="0" dirty="0"/>
              <a:t>helps understand the predominant use of goods and </a:t>
            </a:r>
            <a:r>
              <a:rPr lang="en-US" sz="2800" i="0" dirty="0" smtClean="0"/>
              <a:t>services 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i="0" dirty="0" smtClean="0">
                <a:sym typeface="Wingdings" panose="05000000000000000000" pitchFamily="2" charset="2"/>
              </a:rPr>
              <a:t>Relevant</a:t>
            </a:r>
            <a:r>
              <a:rPr lang="en-US" sz="2800" i="0" dirty="0" smtClean="0">
                <a:sym typeface="Wingdings" panose="05000000000000000000" pitchFamily="2" charset="2"/>
              </a:rPr>
              <a:t> </a:t>
            </a:r>
            <a:r>
              <a:rPr lang="en-US" sz="2800" i="0" dirty="0" smtClean="0">
                <a:sym typeface="Wingdings" panose="05000000000000000000" pitchFamily="2" charset="2"/>
              </a:rPr>
              <a:t>for GVC </a:t>
            </a:r>
            <a:r>
              <a:rPr lang="en-US" sz="2800" i="0" dirty="0" smtClean="0">
                <a:sym typeface="Wingdings" panose="05000000000000000000" pitchFamily="2" charset="2"/>
              </a:rPr>
              <a:t>analysis: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anose="05000000000000000000" pitchFamily="2" charset="2"/>
              </a:rPr>
              <a:t>I</a:t>
            </a:r>
            <a:r>
              <a:rPr lang="en-US" sz="2400" dirty="0" smtClean="0">
                <a:sym typeface="Wingdings" panose="05000000000000000000" pitchFamily="2" charset="2"/>
              </a:rPr>
              <a:t>ntermediate services (and goods) are of particular interest for GVC analysis</a:t>
            </a:r>
            <a:endParaRPr lang="en-GB" sz="2800" b="0" i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746" y="295761"/>
            <a:ext cx="8496175" cy="684967"/>
          </a:xfrm>
        </p:spPr>
        <p:txBody>
          <a:bodyPr/>
          <a:lstStyle/>
          <a:p>
            <a:pPr algn="ctr"/>
            <a:r>
              <a:rPr lang="en-GB" sz="3600" dirty="0" smtClean="0"/>
              <a:t>ITS by BEC </a:t>
            </a:r>
            <a:r>
              <a:rPr lang="en-GB" sz="3600" dirty="0"/>
              <a:t>Rev.5</a:t>
            </a:r>
            <a:endParaRPr lang="fr-B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75" y="2348880"/>
            <a:ext cx="8778152" cy="16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95" y="0"/>
            <a:ext cx="8229600" cy="936625"/>
          </a:xfrm>
        </p:spPr>
        <p:txBody>
          <a:bodyPr/>
          <a:lstStyle/>
          <a:p>
            <a:pPr algn="ctr"/>
            <a:r>
              <a:rPr lang="en-IE" dirty="0" smtClean="0"/>
              <a:t>Eurostat estimations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0" y="686846"/>
            <a:ext cx="9133210" cy="583849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800" i="0" dirty="0">
                <a:solidFill>
                  <a:srgbClr val="FF0000"/>
                </a:solidFill>
              </a:rPr>
              <a:t>Eurostat estimated for the </a:t>
            </a:r>
            <a:r>
              <a:rPr lang="en-GB" sz="2800" i="0" dirty="0" smtClean="0">
                <a:solidFill>
                  <a:srgbClr val="FF0000"/>
                </a:solidFill>
              </a:rPr>
              <a:t>first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>
                <a:solidFill>
                  <a:srgbClr val="FF0000"/>
                </a:solidFill>
              </a:rPr>
              <a:t>time </a:t>
            </a:r>
            <a:r>
              <a:rPr lang="en-GB" sz="2800" i="0" dirty="0"/>
              <a:t>the final and intermediate use for the trade in services:</a:t>
            </a:r>
          </a:p>
          <a:p>
            <a:pPr lvl="1" algn="just" defTabSz="906079">
              <a:buFont typeface="Courier New" panose="02070309020205020404" pitchFamily="49" charset="0"/>
              <a:buChar char="o"/>
              <a:defRPr/>
            </a:pPr>
            <a:r>
              <a:rPr lang="en-GB" b="0" i="0" dirty="0" smtClean="0">
                <a:solidFill>
                  <a:schemeClr val="accent2"/>
                </a:solidFill>
              </a:rPr>
              <a:t>UN </a:t>
            </a:r>
            <a:r>
              <a:rPr lang="en-GB" b="0" dirty="0" smtClean="0">
                <a:solidFill>
                  <a:schemeClr val="accent2"/>
                </a:solidFill>
              </a:rPr>
              <a:t>mapping</a:t>
            </a:r>
            <a:r>
              <a:rPr lang="en-GB" b="0" i="0" dirty="0" smtClean="0">
                <a:solidFill>
                  <a:schemeClr val="accent2"/>
                </a:solidFill>
              </a:rPr>
              <a:t> </a:t>
            </a:r>
            <a:r>
              <a:rPr lang="en-GB" b="0" i="0" dirty="0">
                <a:solidFill>
                  <a:schemeClr val="accent2"/>
                </a:solidFill>
              </a:rPr>
              <a:t>table: </a:t>
            </a:r>
            <a:r>
              <a:rPr lang="en-GB" i="0" dirty="0" smtClean="0">
                <a:hlinkClick r:id="rId2"/>
              </a:rPr>
              <a:t>EBOPS/CPC/BEC</a:t>
            </a:r>
            <a:r>
              <a:rPr lang="en-GB" i="0" dirty="0" smtClean="0"/>
              <a:t>,</a:t>
            </a:r>
            <a:endParaRPr lang="en-GB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b="0" dirty="0" smtClean="0"/>
              <a:t>STEC </a:t>
            </a:r>
            <a:r>
              <a:rPr lang="en-US" b="0" dirty="0"/>
              <a:t>statistics, SBS, </a:t>
            </a:r>
            <a:r>
              <a:rPr lang="en-US" b="0" dirty="0" smtClean="0"/>
              <a:t>National Accounts </a:t>
            </a:r>
            <a:r>
              <a:rPr lang="en-US" b="0" dirty="0"/>
              <a:t>and modelling </a:t>
            </a:r>
            <a:r>
              <a:rPr lang="en-US" b="0" dirty="0" smtClean="0"/>
              <a:t>(count-seed RAS) </a:t>
            </a:r>
            <a:r>
              <a:rPr lang="en-US" b="0" dirty="0" smtClean="0"/>
              <a:t>was used </a:t>
            </a:r>
            <a:r>
              <a:rPr lang="en-US" b="0" dirty="0" smtClean="0"/>
              <a:t>to refine </a:t>
            </a:r>
            <a:r>
              <a:rPr lang="en-US" b="0" dirty="0" smtClean="0"/>
              <a:t>the </a:t>
            </a:r>
            <a:r>
              <a:rPr lang="en-US" b="0" dirty="0" smtClean="0"/>
              <a:t>mapping, where needed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b="0" dirty="0" smtClean="0"/>
              <a:t>The derived allocation shares use EU-wide assumptions</a:t>
            </a:r>
            <a:endParaRPr lang="en-US" b="0" dirty="0" smtClean="0"/>
          </a:p>
          <a:p>
            <a:pPr marL="0" indent="0">
              <a:buNone/>
            </a:pPr>
            <a:endParaRPr lang="en-IE" sz="800" i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E" sz="2800" i="0" dirty="0">
                <a:hlinkClick r:id="rId3"/>
              </a:rPr>
              <a:t>Statistics Explained </a:t>
            </a:r>
            <a:r>
              <a:rPr lang="en-IE" sz="2800" i="0" dirty="0" smtClean="0">
                <a:hlinkClick r:id="rId3"/>
              </a:rPr>
              <a:t>article </a:t>
            </a:r>
            <a:r>
              <a:rPr lang="en-IE" sz="2800" i="0" dirty="0"/>
              <a:t>(September 2021</a:t>
            </a:r>
            <a:r>
              <a:rPr lang="en-IE" sz="2800" i="0" dirty="0" smtClean="0"/>
              <a:t>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b="0" dirty="0"/>
              <a:t>EU and EU Member </a:t>
            </a:r>
            <a:r>
              <a:rPr lang="en-GB" b="0" dirty="0" smtClean="0"/>
              <a:t>States</a:t>
            </a:r>
            <a:endParaRPr lang="en-GB" b="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b="0" dirty="0" smtClean="0"/>
              <a:t>2013-2020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b="0" dirty="0" smtClean="0"/>
              <a:t>Estimations for missing data (so some caution when viewing results)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800" dirty="0" smtClean="0"/>
              <a:t>Next steps: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b="0" dirty="0" smtClean="0"/>
              <a:t>Develop refined allocation shares EBOPS </a:t>
            </a:r>
            <a:r>
              <a:rPr lang="en-GB" b="0" dirty="0" smtClean="0">
                <a:sym typeface="Wingdings" panose="05000000000000000000" pitchFamily="2" charset="2"/>
              </a:rPr>
              <a:t> BEC, using country-specific data/assumptions – involve countries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830587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5760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48264" y="187059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002060"/>
                </a:solidFill>
              </a:rPr>
              <a:t>+57%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7564" y="127177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002060"/>
                </a:solidFill>
              </a:rPr>
              <a:t>+91%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14735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002060"/>
                </a:solidFill>
              </a:rPr>
              <a:t>+43%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3378" y="33685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002060"/>
                </a:solidFill>
              </a:rPr>
              <a:t>+29%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5845" y="162472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-</a:t>
            </a:r>
            <a:r>
              <a:rPr lang="en-GB" sz="1400" b="0" dirty="0" smtClean="0">
                <a:solidFill>
                  <a:srgbClr val="FF0000"/>
                </a:solidFill>
              </a:rPr>
              <a:t>13%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8125" y="208133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FF0000"/>
                </a:solidFill>
              </a:rPr>
              <a:t>-</a:t>
            </a:r>
            <a:r>
              <a:rPr lang="en-GB" sz="1400" b="0" dirty="0">
                <a:solidFill>
                  <a:srgbClr val="FF0000"/>
                </a:solidFill>
              </a:rPr>
              <a:t>9</a:t>
            </a:r>
            <a:r>
              <a:rPr lang="en-GB" sz="1400" b="0" dirty="0" smtClean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5825" y="351570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FF0000"/>
                </a:solidFill>
              </a:rPr>
              <a:t>-32%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4408" y="376197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FF0000"/>
                </a:solidFill>
              </a:rPr>
              <a:t>-33%</a:t>
            </a:r>
          </a:p>
        </p:txBody>
      </p:sp>
    </p:spTree>
    <p:extLst>
      <p:ext uri="{BB962C8B-B14F-4D97-AF65-F5344CB8AC3E}">
        <p14:creationId xmlns:p14="http://schemas.microsoft.com/office/powerpoint/2010/main" val="1874372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15" y="387485"/>
            <a:ext cx="8617998" cy="58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75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49" y="404664"/>
            <a:ext cx="8505528" cy="57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25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45" y="1556792"/>
            <a:ext cx="8363272" cy="410445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/>
              <a:t>Thank you for </a:t>
            </a:r>
            <a:r>
              <a:rPr lang="en-GB" sz="3600" b="1" dirty="0" smtClean="0"/>
              <a:t>your</a:t>
            </a:r>
            <a:r>
              <a:rPr lang="en-GB" sz="3600" b="1" dirty="0" smtClean="0"/>
              <a:t> </a:t>
            </a:r>
            <a:r>
              <a:rPr lang="en-GB" sz="3600" b="1" dirty="0"/>
              <a:t>attention</a:t>
            </a:r>
            <a:r>
              <a:rPr lang="en-GB" sz="3600" b="1" dirty="0" smtClean="0"/>
              <a:t>!</a:t>
            </a:r>
          </a:p>
          <a:p>
            <a:pPr marL="0" indent="0" algn="ctr">
              <a:buNone/>
            </a:pPr>
            <a:endParaRPr lang="en-GB" sz="2000" b="1" dirty="0" smtClean="0"/>
          </a:p>
          <a:p>
            <a:pPr marL="0" indent="0" algn="ctr">
              <a:buNone/>
            </a:pPr>
            <a:r>
              <a:rPr lang="en-GB" sz="1200" b="1" dirty="0" smtClean="0"/>
              <a:t>Contact:</a:t>
            </a:r>
            <a:endParaRPr lang="en-GB" sz="1200" b="1" dirty="0"/>
          </a:p>
          <a:p>
            <a:pPr marL="0" indent="0" algn="ctr">
              <a:buNone/>
            </a:pPr>
            <a:r>
              <a:rPr lang="en-GB" sz="1400" b="1" dirty="0" smtClean="0">
                <a:hlinkClick r:id="rId3"/>
              </a:rPr>
              <a:t>Iliyana.SAVOVA@ec.europa.eu</a:t>
            </a:r>
            <a:endParaRPr lang="en-GB" sz="1400" b="1" dirty="0" smtClean="0"/>
          </a:p>
          <a:p>
            <a:pPr marL="0" indent="0" algn="ctr">
              <a:buNone/>
            </a:pPr>
            <a:r>
              <a:rPr lang="en-GB" sz="1400" b="1" dirty="0" smtClean="0">
                <a:hlinkClick r:id="rId4"/>
              </a:rPr>
              <a:t>Georgios.PAPADOPOULOS@ec.europa.eu</a:t>
            </a:r>
            <a:r>
              <a:rPr lang="en-GB" sz="1400" b="1" dirty="0" smtClean="0"/>
              <a:t> </a:t>
            </a:r>
            <a:endParaRPr lang="en-GB" sz="14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573016"/>
            <a:ext cx="87129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1793094"/>
              </p:ext>
            </p:extLst>
          </p:nvPr>
        </p:nvGraphicFramePr>
        <p:xfrm>
          <a:off x="467544" y="548680"/>
          <a:ext cx="792011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3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512168"/>
          </a:xfrm>
        </p:spPr>
        <p:txBody>
          <a:bodyPr/>
          <a:lstStyle/>
          <a:p>
            <a:r>
              <a:rPr lang="en-GB" sz="4800" dirty="0" smtClean="0"/>
              <a:t>Why STEC?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024336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E" sz="2400" b="0" i="1" dirty="0" smtClean="0"/>
              <a:t>Not only WHAT but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IE" sz="2400" b="0" i="1" dirty="0"/>
          </a:p>
          <a:p>
            <a:pPr marL="742950" lvl="2" indent="-342900">
              <a:buFont typeface="Arial" pitchFamily="34" charset="0"/>
              <a:buChar char="•"/>
            </a:pPr>
            <a:r>
              <a:rPr lang="en-IE" sz="4000" b="0" i="1" dirty="0" smtClean="0"/>
              <a:t>WHO is trading</a:t>
            </a:r>
            <a:endParaRPr lang="en-GB" sz="4000" b="0" i="1" dirty="0"/>
          </a:p>
          <a:p>
            <a:pPr marL="0" lvl="1" indent="0">
              <a:buNone/>
            </a:pPr>
            <a:endParaRPr lang="en-GB" sz="4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CB955-70ED-490A-9DCE-D1C03C3E942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3317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2827465" cy="20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pPr algn="ctr"/>
            <a:r>
              <a:rPr lang="en-IE" dirty="0" smtClean="0"/>
              <a:t>Rationale for</a:t>
            </a:r>
            <a:r>
              <a:rPr lang="en-IE" dirty="0" smtClean="0"/>
              <a:t> STEC development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" y="834956"/>
            <a:ext cx="9144000" cy="57663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0" dirty="0" smtClean="0"/>
              <a:t>Standard </a:t>
            </a:r>
            <a:r>
              <a:rPr lang="en-US" i="0" dirty="0"/>
              <a:t>international service trade statistics offer a picture of trade flows between countries, broken down by types of </a:t>
            </a:r>
            <a:r>
              <a:rPr lang="en-US" i="0" dirty="0" smtClean="0"/>
              <a:t>services.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0" dirty="0" smtClean="0"/>
              <a:t>No </a:t>
            </a:r>
            <a:r>
              <a:rPr lang="en-US" i="0" dirty="0"/>
              <a:t>insights into the actors, or the types of firms, that are actually engaged in cross-border trade</a:t>
            </a:r>
            <a:r>
              <a:rPr lang="en-US" i="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For Goods the same need is already well covered in statistics:</a:t>
            </a:r>
            <a:endParaRPr lang="en-US" i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i="0" dirty="0" smtClean="0"/>
              <a:t>Development on </a:t>
            </a:r>
            <a:r>
              <a:rPr lang="en-US" i="0" dirty="0"/>
              <a:t>Goods Trade by Enterprise Characteristics (</a:t>
            </a:r>
            <a:r>
              <a:rPr lang="en-US" i="0" dirty="0" smtClean="0"/>
              <a:t>TEC)-initiated </a:t>
            </a:r>
            <a:r>
              <a:rPr lang="en-US" i="0" dirty="0"/>
              <a:t>jointly by Eurostat and </a:t>
            </a:r>
            <a:r>
              <a:rPr lang="en-US" i="0" dirty="0" smtClean="0"/>
              <a:t>OECD-in </a:t>
            </a:r>
            <a:r>
              <a:rPr lang="en-US" i="0" dirty="0"/>
              <a:t>response to policy questions on the nature of the actual enterprises engaged in merchandise </a:t>
            </a:r>
            <a:r>
              <a:rPr lang="en-US" i="0" dirty="0" smtClean="0"/>
              <a:t>trade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First pilot studies started in 2003</a:t>
            </a:r>
            <a:r>
              <a:rPr lang="en-US" i="0" dirty="0" smtClean="0"/>
              <a:t>. </a:t>
            </a:r>
            <a:endParaRPr lang="en-US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0" dirty="0" smtClean="0"/>
              <a:t>Today </a:t>
            </a:r>
            <a:r>
              <a:rPr lang="en-US" i="0" dirty="0"/>
              <a:t>TEC </a:t>
            </a:r>
            <a:r>
              <a:rPr lang="en-US" dirty="0" smtClean="0"/>
              <a:t>is an well-established </a:t>
            </a:r>
            <a:r>
              <a:rPr lang="en-US" dirty="0"/>
              <a:t>statistical area at European </a:t>
            </a:r>
            <a:r>
              <a:rPr lang="en-US" dirty="0" smtClean="0"/>
              <a:t>level</a:t>
            </a:r>
            <a:endParaRPr lang="en-GB" sz="2800" i="0" dirty="0" smtClean="0"/>
          </a:p>
        </p:txBody>
      </p:sp>
    </p:spTree>
    <p:extLst>
      <p:ext uri="{BB962C8B-B14F-4D97-AF65-F5344CB8AC3E}">
        <p14:creationId xmlns:p14="http://schemas.microsoft.com/office/powerpoint/2010/main" val="1033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625"/>
          </a:xfrm>
        </p:spPr>
        <p:txBody>
          <a:bodyPr/>
          <a:lstStyle/>
          <a:p>
            <a:r>
              <a:rPr lang="en-GB" sz="4000" dirty="0" smtClean="0"/>
              <a:t>STEC</a:t>
            </a:r>
            <a:r>
              <a:rPr lang="en-GB" sz="4000" dirty="0"/>
              <a:t> </a:t>
            </a:r>
            <a:r>
              <a:rPr lang="en-GB" sz="4000" dirty="0" smtClean="0"/>
              <a:t>answers users’ needs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91" y="1532173"/>
            <a:ext cx="8229600" cy="47654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1"/>
                </a:solidFill>
              </a:rPr>
              <a:t>Enterprise-level </a:t>
            </a:r>
            <a:r>
              <a:rPr lang="en-GB" dirty="0">
                <a:solidFill>
                  <a:schemeClr val="tx1"/>
                </a:solidFill>
              </a:rPr>
              <a:t>factors </a:t>
            </a:r>
            <a:r>
              <a:rPr lang="en-GB" dirty="0" smtClean="0">
                <a:solidFill>
                  <a:schemeClr val="tx1"/>
                </a:solidFill>
              </a:rPr>
              <a:t>(size </a:t>
            </a:r>
            <a:r>
              <a:rPr lang="en-GB" dirty="0">
                <a:solidFill>
                  <a:schemeClr val="tx1"/>
                </a:solidFill>
              </a:rPr>
              <a:t>or </a:t>
            </a:r>
            <a:r>
              <a:rPr lang="en-GB" dirty="0" smtClean="0">
                <a:solidFill>
                  <a:schemeClr val="tx1"/>
                </a:solidFill>
              </a:rPr>
              <a:t>ownership) </a:t>
            </a:r>
            <a:r>
              <a:rPr lang="en-GB" dirty="0">
                <a:solidFill>
                  <a:schemeClr val="tx1"/>
                </a:solidFill>
              </a:rPr>
              <a:t>are important determinants of the propensity of enterprises to engage in </a:t>
            </a:r>
            <a:r>
              <a:rPr lang="en-GB" dirty="0" smtClean="0">
                <a:solidFill>
                  <a:schemeClr val="tx1"/>
                </a:solidFill>
              </a:rPr>
              <a:t>trade. </a:t>
            </a:r>
            <a:r>
              <a:rPr lang="en-GB" dirty="0" smtClean="0">
                <a:solidFill>
                  <a:schemeClr val="tx1"/>
                </a:solidFill>
              </a:rPr>
              <a:t>STEC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data can: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Provide breakdown of trade by key economic characteristics such as size, ownership and type of industry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Identify </a:t>
            </a:r>
            <a:r>
              <a:rPr lang="en-GB" dirty="0">
                <a:solidFill>
                  <a:schemeClr val="tx1"/>
                </a:solidFill>
              </a:rPr>
              <a:t>the export and import </a:t>
            </a:r>
            <a:r>
              <a:rPr lang="en-GB" dirty="0" smtClean="0">
                <a:solidFill>
                  <a:schemeClr val="tx1"/>
                </a:solidFill>
              </a:rPr>
              <a:t>intensity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>
                <a:solidFill>
                  <a:schemeClr val="tx1"/>
                </a:solidFill>
              </a:rPr>
              <a:t>Show </a:t>
            </a:r>
            <a:r>
              <a:rPr lang="en-GB" dirty="0">
                <a:solidFill>
                  <a:schemeClr val="tx1"/>
                </a:solidFill>
              </a:rPr>
              <a:t>how firms in different industries purchase and supply goods and services and how this relates to their primary activity.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Bridge </a:t>
            </a:r>
            <a:r>
              <a:rPr lang="en-GB" dirty="0" smtClean="0">
                <a:solidFill>
                  <a:schemeClr val="tx1"/>
                </a:solidFill>
              </a:rPr>
              <a:t>trade </a:t>
            </a:r>
            <a:r>
              <a:rPr lang="en-GB" dirty="0">
                <a:solidFill>
                  <a:schemeClr val="tx1"/>
                </a:solidFill>
              </a:rPr>
              <a:t>in services </a:t>
            </a:r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>
                <a:solidFill>
                  <a:schemeClr val="tx1"/>
                </a:solidFill>
              </a:rPr>
              <a:t>Extended Balance of Payments Services (EBOPS) </a:t>
            </a:r>
            <a:r>
              <a:rPr lang="en-GB" dirty="0" smtClean="0">
                <a:solidFill>
                  <a:schemeClr val="tx1"/>
                </a:solidFill>
              </a:rPr>
              <a:t>with </a:t>
            </a:r>
            <a:r>
              <a:rPr lang="en-GB" dirty="0">
                <a:solidFill>
                  <a:schemeClr val="tx1"/>
                </a:solidFill>
              </a:rPr>
              <a:t>the industry </a:t>
            </a:r>
            <a:r>
              <a:rPr lang="en-GB" dirty="0" smtClean="0">
                <a:solidFill>
                  <a:schemeClr val="tx1"/>
                </a:solidFill>
              </a:rPr>
              <a:t>(economic activity) NACE (ISIC)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CB955-70ED-490A-9DCE-D1C03C3E942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3317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3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pPr algn="ctr"/>
            <a:r>
              <a:rPr lang="en-IE" dirty="0" smtClean="0"/>
              <a:t>STEC </a:t>
            </a:r>
            <a:r>
              <a:rPr lang="en-IE" dirty="0" smtClean="0"/>
              <a:t>state of play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" y="834957"/>
            <a:ext cx="9029351" cy="5690388"/>
          </a:xfrm>
        </p:spPr>
        <p:txBody>
          <a:bodyPr/>
          <a:lstStyle/>
          <a:p>
            <a:pPr lvl="1" indent="-342900">
              <a:buFont typeface="Wingdings" panose="05000000000000000000" pitchFamily="2" charset="2"/>
              <a:buChar char="à"/>
            </a:pPr>
            <a:endParaRPr lang="en-GB" sz="800" b="0" dirty="0" smtClean="0">
              <a:sym typeface="Wingdings" panose="05000000000000000000" pitchFamily="2" charset="2"/>
            </a:endParaRPr>
          </a:p>
          <a:p>
            <a:pPr lvl="1" indent="-342900">
              <a:buFont typeface="Wingdings" panose="05000000000000000000" pitchFamily="2" charset="2"/>
              <a:buChar char="à"/>
            </a:pPr>
            <a:endParaRPr lang="en-GB" sz="1800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i="0" dirty="0" smtClean="0">
                <a:hlinkClick r:id="rId3"/>
              </a:rPr>
              <a:t>Eurostat-OECD </a:t>
            </a:r>
          </a:p>
          <a:p>
            <a:pPr marL="360000" indent="0">
              <a:buNone/>
            </a:pPr>
            <a:r>
              <a:rPr lang="en-GB" sz="2800" i="0" dirty="0" smtClean="0">
                <a:hlinkClick r:id="rId3"/>
              </a:rPr>
              <a:t>STEC </a:t>
            </a:r>
            <a:r>
              <a:rPr lang="en-GB" sz="2800" i="0" dirty="0">
                <a:hlinkClick r:id="rId3"/>
              </a:rPr>
              <a:t>Compilers' </a:t>
            </a:r>
            <a:r>
              <a:rPr lang="en-GB" sz="2800" i="0" dirty="0" smtClean="0">
                <a:hlinkClick r:id="rId3"/>
              </a:rPr>
              <a:t>Guide</a:t>
            </a:r>
            <a:r>
              <a:rPr lang="en-GB" sz="2800" i="0" dirty="0"/>
              <a:t> (</a:t>
            </a:r>
            <a:r>
              <a:rPr lang="en-GB" sz="2800" i="0" dirty="0" smtClean="0"/>
              <a:t>2017)</a:t>
            </a:r>
          </a:p>
          <a:p>
            <a:pPr marL="0" indent="0">
              <a:buNone/>
            </a:pPr>
            <a:endParaRPr lang="en-IE" sz="800" dirty="0" smtClean="0"/>
          </a:p>
          <a:p>
            <a:pPr lvl="1">
              <a:buFont typeface="Wingdings" panose="05000000000000000000" pitchFamily="2" charset="2"/>
              <a:buChar char="à"/>
            </a:pPr>
            <a:endParaRPr lang="en-IE" sz="800" i="0" dirty="0" smtClean="0"/>
          </a:p>
          <a:p>
            <a:pPr lvl="1">
              <a:buFont typeface="Wingdings" panose="05000000000000000000" pitchFamily="2" charset="2"/>
              <a:buChar char="à"/>
            </a:pPr>
            <a:endParaRPr lang="en-IE" sz="800" i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IE" sz="2000" i="0" dirty="0">
              <a:hlinkClick r:id="rId4"/>
            </a:endParaRPr>
          </a:p>
          <a:p>
            <a:pPr marL="342000" lvl="1" indent="-342000">
              <a:buFont typeface="Wingdings" panose="05000000000000000000" pitchFamily="2" charset="2"/>
              <a:buChar char="§"/>
            </a:pPr>
            <a:r>
              <a:rPr lang="en-IE" sz="2800" dirty="0" smtClean="0"/>
              <a:t>Currently, </a:t>
            </a:r>
            <a:r>
              <a:rPr lang="en-IE" sz="2800" i="0" dirty="0" smtClean="0">
                <a:hlinkClick r:id="rId4"/>
              </a:rPr>
              <a:t>STEC </a:t>
            </a:r>
            <a:r>
              <a:rPr lang="en-IE" sz="2800" i="0" dirty="0" smtClean="0">
                <a:hlinkClick r:id="rId4"/>
              </a:rPr>
              <a:t>data disseminated as experimental </a:t>
            </a:r>
            <a:r>
              <a:rPr lang="en-IE" sz="2800" i="0" dirty="0" smtClean="0">
                <a:hlinkClick r:id="rId4"/>
              </a:rPr>
              <a:t>statistics</a:t>
            </a:r>
            <a:endParaRPr lang="en-GB" sz="800" i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i="0" dirty="0" smtClean="0">
                <a:hlinkClick r:id="rId4"/>
              </a:rPr>
              <a:t>Statistics Explained article </a:t>
            </a:r>
            <a:endParaRPr lang="en-IE" sz="2400" i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IE" sz="800" i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IE" sz="800" i="0" dirty="0"/>
          </a:p>
          <a:p>
            <a:pPr>
              <a:buFont typeface="Wingdings" panose="05000000000000000000" pitchFamily="2" charset="2"/>
              <a:buChar char="§"/>
            </a:pPr>
            <a:endParaRPr lang="en-IE" sz="800" i="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800" i="0" dirty="0"/>
              <a:t>EBS </a:t>
            </a:r>
            <a:r>
              <a:rPr lang="en-GB" sz="2800" i="0" dirty="0" smtClean="0"/>
              <a:t>Regulation </a:t>
            </a:r>
            <a:r>
              <a:rPr lang="en-GB" sz="2800" i="0" dirty="0" smtClean="0">
                <a:hlinkClick r:id="rId5"/>
              </a:rPr>
              <a:t>(Reg. (EU) 2020/1197)</a:t>
            </a:r>
            <a:endParaRPr lang="en-GB" sz="2800" i="0" dirty="0"/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sz="2800" b="0" dirty="0">
                <a:solidFill>
                  <a:srgbClr val="FF0000"/>
                </a:solidFill>
                <a:sym typeface="Wingdings" panose="05000000000000000000" pitchFamily="2" charset="2"/>
              </a:rPr>
              <a:t>STEC </a:t>
            </a:r>
            <a:r>
              <a:rPr lang="en-GB" sz="2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becomes official statistic</a:t>
            </a:r>
            <a:endParaRPr lang="en-GB" sz="28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GB" sz="2800" b="0" dirty="0">
                <a:sym typeface="Wingdings" panose="05000000000000000000" pitchFamily="2" charset="2"/>
              </a:rPr>
              <a:t>First reference year: 2022</a:t>
            </a:r>
          </a:p>
          <a:p>
            <a:pPr>
              <a:buFont typeface="Wingdings" panose="05000000000000000000" pitchFamily="2" charset="2"/>
              <a:buChar char="§"/>
            </a:pPr>
            <a:endParaRPr lang="en-IE" sz="800" i="0" dirty="0"/>
          </a:p>
        </p:txBody>
      </p:sp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783" y="3861048"/>
            <a:ext cx="1944216" cy="741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184" y="834956"/>
            <a:ext cx="1573414" cy="20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625"/>
          </a:xfrm>
        </p:spPr>
        <p:txBody>
          <a:bodyPr/>
          <a:lstStyle/>
          <a:p>
            <a:r>
              <a:rPr lang="en-GB" sz="4800" dirty="0" smtClean="0"/>
              <a:t>STEC methodology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91" y="1484784"/>
            <a:ext cx="3211413" cy="46916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Microdata </a:t>
            </a:r>
            <a:r>
              <a:rPr lang="en-US" sz="1800" dirty="0">
                <a:solidFill>
                  <a:schemeClr val="tx1"/>
                </a:solidFill>
              </a:rPr>
              <a:t>linking </a:t>
            </a:r>
            <a:r>
              <a:rPr lang="en-US" sz="1800" dirty="0" smtClean="0">
                <a:solidFill>
                  <a:schemeClr val="tx1"/>
                </a:solidFill>
              </a:rPr>
              <a:t>of ITS data with </a:t>
            </a:r>
            <a:r>
              <a:rPr lang="en-US" sz="1800" dirty="0">
                <a:solidFill>
                  <a:schemeClr val="tx1"/>
                </a:solidFill>
              </a:rPr>
              <a:t>the Statistical Business Register </a:t>
            </a:r>
            <a:r>
              <a:rPr lang="en-US" sz="1800" dirty="0" smtClean="0">
                <a:solidFill>
                  <a:schemeClr val="tx1"/>
                </a:solidFill>
              </a:rPr>
              <a:t>(and/or other sources)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Low-cost (i.e. no need for a new survey)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ITSS Sample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Grossing up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</a:rPr>
              <a:t>NB.</a:t>
            </a:r>
            <a:r>
              <a:rPr lang="en-US" sz="1800" dirty="0" smtClean="0">
                <a:solidFill>
                  <a:schemeClr val="tx1"/>
                </a:solidFill>
              </a:rPr>
              <a:t> non-linkable trade always occurs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CB955-70ED-490A-9DCE-D1C03C3E942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1331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3317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32" y="1124744"/>
            <a:ext cx="4778448" cy="505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0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 Whi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1_Powerpoint Presentation Whi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d8e0feea-6ad5-4ffb-92eb-dab9a0cea37f">Final</EC_Collab_Status>
    <Statistical_x0020_Programme_x0020_Theme_x0020__x0028_Press_x0029_ xmlns="d8e0feea-6ad5-4ffb-92eb-dab9a0cea37f" xsi:nil="true"/>
    <Frame_x0020_Title_x0020__x0028_Long_x0029_ xmlns="d8e0feea-6ad5-4ffb-92eb-dab9a0cea37f" xsi:nil="true"/>
    <LCI xmlns="d8e0feea-6ad5-4ffb-92eb-dab9a0cea37f" xsi:nil="true"/>
    <Document_x0020_Title xmlns="d8e0feea-6ad5-4ffb-92eb-dab9a0cea37f">Powerpoint Presentation White</Document_x0020_Title>
    <Production_x0020_Date xmlns="d8e0feea-6ad5-4ffb-92eb-dab9a0cea37f" xsi:nil="true"/>
    <Thematic_x0020_Base xmlns="d8e0feea-6ad5-4ffb-92eb-dab9a0cea37f" xsi:nil="true"/>
    <_Status xmlns="http://schemas.microsoft.com/sharepoint/v3/fields">Not Started</_Status>
    <Statistical_x0020_Programme_x0020_Theme xmlns="d8e0feea-6ad5-4ffb-92eb-dab9a0cea37f" xsi:nil="true"/>
    <EC_Collab_Reference xmlns="d8e0feea-6ad5-4ffb-92eb-dab9a0cea37f" xsi:nil="true"/>
    <Frame_x0020_Title xmlns="d8e0feea-6ad5-4ffb-92eb-dab9a0cea37f">Powerpoint Presentation White</Frame_x0020_Title>
    <Document_x0020_Subtitle xmlns="d8e0feea-6ad5-4ffb-92eb-dab9a0cea37f" xsi:nil="true"/>
    <Meeting_x0020_Date xmlns="d8e0feea-6ad5-4ffb-92eb-dab9a0cea37f" xsi:nil="true"/>
    <Reference_x0020_Code_x0020__x0028_Frame_x0029_ xmlns="d8e0feea-6ad5-4ffb-92eb-dab9a0cea37f" xsi:nil="true"/>
    <Reference_x0020_Code xmlns="d8e0feea-6ad5-4ffb-92eb-dab9a0cea37f" xsi:nil="true"/>
    <EC_Collab_DocumentLanguage xmlns="d8e0feea-6ad5-4ffb-92eb-dab9a0cea37f">EN</EC_Collab_DocumentLanguage>
    <DocID xmlns="d8e0feea-6ad5-4ffb-92eb-dab9a0cea37f" xsi:nil="true"/>
    <LngVerId xmlns="d8e0feea-6ad5-4ffb-92eb-dab9a0cea37f" xsi:nil="true"/>
    <NOMCOM xmlns="d8e0feea-6ad5-4ffb-92eb-dab9a0cea37f" xsi:nil="true"/>
    <_dlc_DocId xmlns="0a0aeac8-6f62-421a-b37d-09c09a5e8553">UAM7TH3CYF7M-9-83086</_dlc_DocId>
    <_dlc_DocIdUrl xmlns="0a0aeac8-6f62-421a-b37d-09c09a5e8553">
      <Url>https://myintracomm-collab.ec.europa.eu/dg/ESTAT/DO.U.C.EUR/_layouts/15/DocIdRedir.aspx?ID=UAM7TH3CYF7M-9-83086</Url>
      <Description>UAM7TH3CYF7M-9-83086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38245252EBB246984C8BB53A56F839" ma:contentTypeVersion="18" ma:contentTypeDescription="Create a new document in this library." ma:contentTypeScope="" ma:versionID="7fd639db676cb61777358a52b57aab56">
  <xsd:schema xmlns:xsd="http://www.w3.org/2001/XMLSchema" xmlns:xs="http://www.w3.org/2001/XMLSchema" xmlns:p="http://schemas.microsoft.com/office/2006/metadata/properties" xmlns:ns2="http://schemas.microsoft.com/sharepoint/v3/fields" xmlns:ns3="d8e0feea-6ad5-4ffb-92eb-dab9a0cea37f" xmlns:ns4="0a0aeac8-6f62-421a-b37d-09c09a5e8553" targetNamespace="http://schemas.microsoft.com/office/2006/metadata/properties" ma:root="true" ma:fieldsID="5e8b6960dafa6dc455ece39d6eb7de7b" ns2:_="" ns3:_="" ns4:_="">
    <xsd:import namespace="http://schemas.microsoft.com/sharepoint/v3/fields"/>
    <xsd:import namespace="d8e0feea-6ad5-4ffb-92eb-dab9a0cea37f"/>
    <xsd:import namespace="0a0aeac8-6f62-421a-b37d-09c09a5e855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  <xsd:element ref="ns3:Document_x0020_Subtitle" minOccurs="0"/>
                <xsd:element ref="ns3:Document_x0020_Title"/>
                <xsd:element ref="ns3:Frame_x0020_Title" minOccurs="0"/>
                <xsd:element ref="ns3:LCI" minOccurs="0"/>
                <xsd:element ref="ns3:Meeting_x0020_Date" minOccurs="0"/>
                <xsd:element ref="ns3:NOMCOM" minOccurs="0"/>
                <xsd:element ref="ns3:Production_x0020_Date" minOccurs="0"/>
                <xsd:element ref="ns3:Reference_x0020_Code" minOccurs="0"/>
                <xsd:element ref="ns3:Reference_x0020_Code_x0020__x0028_Frame_x0029_" minOccurs="0"/>
                <xsd:element ref="ns3:Statistical_x0020_Programme_x0020_Theme" minOccurs="0"/>
                <xsd:element ref="ns3:Statistical_x0020_Programme_x0020_Theme_x0020__x0028_Press_x0029_" minOccurs="0"/>
                <xsd:element ref="ns3:Thematic_x0020_Base" minOccurs="0"/>
                <xsd:element ref="ns3:DocID" minOccurs="0"/>
                <xsd:element ref="ns3:LngVerId" minOccurs="0"/>
                <xsd:element ref="ns3:Frame_x0020_Title_x0020__x0028_Long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0feea-6ad5-4ffb-92eb-dab9a0cea37f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Document_x0020_Subtitle" ma:index="19" nillable="true" ma:displayName="Document Subtitle" ma:internalName="Document_x0020_Subtitle">
      <xsd:simpleType>
        <xsd:restriction base="dms:Text">
          <xsd:maxLength value="255"/>
        </xsd:restriction>
      </xsd:simpleType>
    </xsd:element>
    <xsd:element name="Document_x0020_Title" ma:index="20" ma:displayName="Document Title" ma:internalName="Document_x0020_Title">
      <xsd:simpleType>
        <xsd:restriction base="dms:Note">
          <xsd:maxLength value="255"/>
        </xsd:restriction>
      </xsd:simpleType>
    </xsd:element>
    <xsd:element name="Frame_x0020_Title" ma:index="21" nillable="true" ma:displayName="Frame Title" ma:description="The main title of the document" ma:internalName="Frame_x0020_Title">
      <xsd:simpleType>
        <xsd:restriction base="dms:Text">
          <xsd:maxLength value="255"/>
        </xsd:restriction>
      </xsd:simpleType>
    </xsd:element>
    <xsd:element name="LCI" ma:index="22" nillable="true" ma:displayName="LCI" ma:internalName="LCI">
      <xsd:simpleType>
        <xsd:restriction base="dms:Text">
          <xsd:maxLength value="255"/>
        </xsd:restriction>
      </xsd:simpleType>
    </xsd:element>
    <xsd:element name="Meeting_x0020_Date" ma:index="23" nillable="true" ma:displayName="Meeting Date" ma:format="DateOnly" ma:internalName="Meeting_x0020_Date">
      <xsd:simpleType>
        <xsd:restriction base="dms:DateTime"/>
      </xsd:simpleType>
    </xsd:element>
    <xsd:element name="NOMCOM" ma:index="24" nillable="true" ma:displayName="NOMCOM" ma:internalName="NOMCOM">
      <xsd:simpleType>
        <xsd:restriction base="dms:Text">
          <xsd:maxLength value="255"/>
        </xsd:restriction>
      </xsd:simpleType>
    </xsd:element>
    <xsd:element name="Production_x0020_Date" ma:index="25" nillable="true" ma:displayName="Production Date" ma:format="DateOnly" ma:internalName="Production_x0020_Date">
      <xsd:simpleType>
        <xsd:restriction base="dms:DateTime"/>
      </xsd:simpleType>
    </xsd:element>
    <xsd:element name="Reference_x0020_Code" ma:index="26" nillable="true" ma:displayName="Reference Code" ma:internalName="Reference_x0020_Code">
      <xsd:simpleType>
        <xsd:restriction base="dms:Text">
          <xsd:maxLength value="255"/>
        </xsd:restriction>
      </xsd:simpleType>
    </xsd:element>
    <xsd:element name="Reference_x0020_Code_x0020__x0028_Frame_x0029_" ma:index="27" nillable="true" ma:displayName="Reference Code (Frame)" ma:internalName="Reference_x0020_Code_x0020__x0028_Frame_x0029_">
      <xsd:simpleType>
        <xsd:restriction base="dms:Text">
          <xsd:maxLength value="255"/>
        </xsd:restriction>
      </xsd:simpleType>
    </xsd:element>
    <xsd:element name="Statistical_x0020_Programme_x0020_Theme" ma:index="28" nillable="true" ma:displayName="Statistical Programme Theme" ma:internalName="Statistical_x0020_Programme_x0020_Theme">
      <xsd:simpleType>
        <xsd:restriction base="dms:Text">
          <xsd:maxLength value="255"/>
        </xsd:restriction>
      </xsd:simpleType>
    </xsd:element>
    <xsd:element name="Statistical_x0020_Programme_x0020_Theme_x0020__x0028_Press_x0029_" ma:index="29" nillable="true" ma:displayName="Statistical Programme Theme (Press)" ma:internalName="Statistical_x0020_Programme_x0020_Theme_x0020__x0028_Press_x0029_">
      <xsd:simpleType>
        <xsd:restriction base="dms:Text">
          <xsd:maxLength value="255"/>
        </xsd:restriction>
      </xsd:simpleType>
    </xsd:element>
    <xsd:element name="Thematic_x0020_Base" ma:index="30" nillable="true" ma:displayName="Thematic Base" ma:internalName="Thematic_x0020_Base">
      <xsd:simpleType>
        <xsd:restriction base="dms:Text">
          <xsd:maxLength value="255"/>
        </xsd:restriction>
      </xsd:simpleType>
    </xsd:element>
    <xsd:element name="DocID" ma:index="31" nillable="true" ma:displayName="Douceur 3 ID" ma:description="Legacy ID" ma:internalName="DocID" ma:percentage="FALSE">
      <xsd:simpleType>
        <xsd:restriction base="dms:Number"/>
      </xsd:simpleType>
    </xsd:element>
    <xsd:element name="LngVerId" ma:index="32" nillable="true" ma:displayName="LngVerId" ma:internalName="LngVerId">
      <xsd:simpleType>
        <xsd:restriction base="dms:Number"/>
      </xsd:simpleType>
    </xsd:element>
    <xsd:element name="Frame_x0020_Title_x0020__x0028_Long_x0029_" ma:index="33" nillable="true" ma:displayName="Frame Title (Long)" ma:description="The main title of the document - extended" ma:internalName="Frame_x0020_Title_x0020__x0028_Long_x0029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aeac8-6f62-421a-b37d-09c09a5e8553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105E02-AEEC-431F-86CE-1283AAB0637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a0aeac8-6f62-421a-b37d-09c09a5e8553"/>
    <ds:schemaRef ds:uri="http://purl.org/dc/terms/"/>
    <ds:schemaRef ds:uri="d8e0feea-6ad5-4ffb-92eb-dab9a0cea37f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C8B2E8-0626-483C-AC21-33303ECE847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0700130-2321-496B-B26C-4ED0D8D43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d8e0feea-6ad5-4ffb-92eb-dab9a0cea37f"/>
    <ds:schemaRef ds:uri="0a0aeac8-6f62-421a-b37d-09c09a5e8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34E1EBB-A25D-4F60-8DEF-A8FFD37C3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White</Template>
  <TotalTime>18689</TotalTime>
  <Words>2091</Words>
  <Application>Microsoft Office PowerPoint</Application>
  <PresentationFormat>On-screen Show (4:3)</PresentationFormat>
  <Paragraphs>384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Verdana</vt:lpstr>
      <vt:lpstr>Wingdings</vt:lpstr>
      <vt:lpstr>Powerpoint Presentation White</vt:lpstr>
      <vt:lpstr>Office Theme</vt:lpstr>
      <vt:lpstr>1_Powerpoint Presentation White</vt:lpstr>
      <vt:lpstr>Eurostat activities  in the domain of International  Trade in Services Statistics (ITSS)  </vt:lpstr>
      <vt:lpstr>PowerPoint Presentation</vt:lpstr>
      <vt:lpstr>Activities in the ITSS domain</vt:lpstr>
      <vt:lpstr>PowerPoint Presentation</vt:lpstr>
      <vt:lpstr>Why STEC?</vt:lpstr>
      <vt:lpstr>Rationale for STEC development</vt:lpstr>
      <vt:lpstr>STEC answers users’ needs</vt:lpstr>
      <vt:lpstr>STEC state of play</vt:lpstr>
      <vt:lpstr>STEC methodology</vt:lpstr>
      <vt:lpstr>STEC – current availability </vt:lpstr>
      <vt:lpstr>PowerPoint Presentation</vt:lpstr>
      <vt:lpstr>PowerPoint Presentation</vt:lpstr>
      <vt:lpstr>PowerPoint Presentation</vt:lpstr>
      <vt:lpstr>Data availability with the EBS Regulation</vt:lpstr>
      <vt:lpstr>PowerPoint Presentation</vt:lpstr>
      <vt:lpstr>Why Modes of Supply?  WTO’s General Agreement on Trade in Services-GATS 1995   </vt:lpstr>
      <vt:lpstr>MoS and trade policy needs</vt:lpstr>
      <vt:lpstr>PowerPoint Presentation</vt:lpstr>
      <vt:lpstr>Services trade by MoS – state of play</vt:lpstr>
      <vt:lpstr>Looking at the data; Eurostat estimates</vt:lpstr>
      <vt:lpstr>PowerPoint Presentation</vt:lpstr>
      <vt:lpstr>PowerPoint Presentation</vt:lpstr>
      <vt:lpstr> Modes of Supply Compiler’s Guide</vt:lpstr>
      <vt:lpstr>What is new? (1)</vt:lpstr>
      <vt:lpstr>International Supply of Services by Modes of Supply  </vt:lpstr>
      <vt:lpstr>What is new? (2)</vt:lpstr>
      <vt:lpstr>The way forward…</vt:lpstr>
      <vt:lpstr>Data availability with the EBS Regulation</vt:lpstr>
      <vt:lpstr>PowerPoint Presentation</vt:lpstr>
      <vt:lpstr>ITS by BEC Rev.5</vt:lpstr>
      <vt:lpstr>Eurostat estimations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Iliyana.SAVOVA@ec.europa.eu</dc:creator>
  <cp:lastModifiedBy>PAPADOPOULOS Georgios (ESTAT)</cp:lastModifiedBy>
  <cp:revision>526</cp:revision>
  <cp:lastPrinted>2020-03-02T16:05:37Z</cp:lastPrinted>
  <dcterms:created xsi:type="dcterms:W3CDTF">2016-04-20T09:40:38Z</dcterms:created>
  <dcterms:modified xsi:type="dcterms:W3CDTF">2021-11-12T13:31:11Z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0x010100258AA79CEB83498886A3A0868112325000CA38245252EBB246984C8BB53A56F839</vt:lpwstr>
  </property>
  <property fmtid="{D5CDD505-2E9C-101B-9397-08002B2CF9AE}" pid="3" name="_dlc_DocIdItemGuid">
    <vt:lpwstr>30babddf-6bc7-4a3a-aa81-aab524de9d4e</vt:lpwstr>
  </property>
</Properties>
</file>